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840"/>
  </p:normalViewPr>
  <p:slideViewPr>
    <p:cSldViewPr snapToGrid="0" snapToObjects="1">
      <p:cViewPr varScale="1">
        <p:scale>
          <a:sx n="90" d="100"/>
          <a:sy n="90" d="100"/>
        </p:scale>
        <p:origin x="232"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4750A6-3918-4226-B148-080D612C563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D9E4B7F-A6E0-48CA-9EB9-426B0DA4EFDE}">
      <dgm:prSet/>
      <dgm:spPr/>
      <dgm:t>
        <a:bodyPr/>
        <a:lstStyle/>
        <a:p>
          <a:r>
            <a:rPr lang="en-US"/>
            <a:t>After looking at all three simulations, the portfolio breakdown with the highest upside potential is the portfolio with a majority of JETS stock. </a:t>
          </a:r>
        </a:p>
      </dgm:t>
    </dgm:pt>
    <dgm:pt modelId="{AC531BD4-0A48-4EF3-A337-AB71060B6E4A}" type="parTrans" cxnId="{8CDA61DC-2A5D-4DBD-BBDF-6EECEC46D173}">
      <dgm:prSet/>
      <dgm:spPr/>
      <dgm:t>
        <a:bodyPr/>
        <a:lstStyle/>
        <a:p>
          <a:endParaRPr lang="en-US"/>
        </a:p>
      </dgm:t>
    </dgm:pt>
    <dgm:pt modelId="{569058EA-5429-4C70-92E9-105E9D1187B2}" type="sibTrans" cxnId="{8CDA61DC-2A5D-4DBD-BBDF-6EECEC46D173}">
      <dgm:prSet/>
      <dgm:spPr/>
      <dgm:t>
        <a:bodyPr/>
        <a:lstStyle/>
        <a:p>
          <a:endParaRPr lang="en-US"/>
        </a:p>
      </dgm:t>
    </dgm:pt>
    <dgm:pt modelId="{A7E9396C-BE84-490C-8D31-214825965FAA}">
      <dgm:prSet/>
      <dgm:spPr/>
      <dgm:t>
        <a:bodyPr/>
        <a:lstStyle/>
        <a:p>
          <a:r>
            <a:rPr lang="en-US"/>
            <a:t>However, I would not recommend this portfolio to the investor because it does not align with the investor’s profile. </a:t>
          </a:r>
        </a:p>
      </dgm:t>
    </dgm:pt>
    <dgm:pt modelId="{F59CBDFE-0155-41F1-9348-230E2EE3138E}" type="parTrans" cxnId="{BB1C1759-799D-4F22-9EFF-07E9339DF068}">
      <dgm:prSet/>
      <dgm:spPr/>
      <dgm:t>
        <a:bodyPr/>
        <a:lstStyle/>
        <a:p>
          <a:endParaRPr lang="en-US"/>
        </a:p>
      </dgm:t>
    </dgm:pt>
    <dgm:pt modelId="{C9C8BC60-F6C2-41EE-A778-AF92FA077C19}" type="sibTrans" cxnId="{BB1C1759-799D-4F22-9EFF-07E9339DF068}">
      <dgm:prSet/>
      <dgm:spPr/>
      <dgm:t>
        <a:bodyPr/>
        <a:lstStyle/>
        <a:p>
          <a:endParaRPr lang="en-US"/>
        </a:p>
      </dgm:t>
    </dgm:pt>
    <dgm:pt modelId="{A02BD0E3-FDC3-4EE7-AF97-B9D0DABA62F7}">
      <dgm:prSet/>
      <dgm:spPr/>
      <dgm:t>
        <a:bodyPr/>
        <a:lstStyle/>
        <a:p>
          <a:r>
            <a:rPr lang="en-US"/>
            <a:t>The JETS portfolio is both the riskiest and the most volatile portfolio out of all three. </a:t>
          </a:r>
        </a:p>
      </dgm:t>
    </dgm:pt>
    <dgm:pt modelId="{F4A4A51D-1994-46A6-9A57-03EDE9BD42E2}" type="parTrans" cxnId="{F0A243CA-11F1-4075-B32B-8EF27A8A8A08}">
      <dgm:prSet/>
      <dgm:spPr/>
      <dgm:t>
        <a:bodyPr/>
        <a:lstStyle/>
        <a:p>
          <a:endParaRPr lang="en-US"/>
        </a:p>
      </dgm:t>
    </dgm:pt>
    <dgm:pt modelId="{50280216-CCD7-4C24-BCAF-3E08AC617FA4}" type="sibTrans" cxnId="{F0A243CA-11F1-4075-B32B-8EF27A8A8A08}">
      <dgm:prSet/>
      <dgm:spPr/>
      <dgm:t>
        <a:bodyPr/>
        <a:lstStyle/>
        <a:p>
          <a:endParaRPr lang="en-US"/>
        </a:p>
      </dgm:t>
    </dgm:pt>
    <dgm:pt modelId="{3E5AFFF4-EAD1-4C31-9BAC-2B7D4972C136}">
      <dgm:prSet/>
      <dgm:spPr/>
      <dgm:t>
        <a:bodyPr/>
        <a:lstStyle/>
        <a:p>
          <a:r>
            <a:rPr lang="en-US"/>
            <a:t>The investor has a low risk tolerance so I would recommend the evenly distributed portfolio. </a:t>
          </a:r>
        </a:p>
      </dgm:t>
    </dgm:pt>
    <dgm:pt modelId="{DDB73721-344B-4B46-A352-B981E05DDBD1}" type="parTrans" cxnId="{72D442C7-5B70-4E5C-834E-EE3BF270F718}">
      <dgm:prSet/>
      <dgm:spPr/>
      <dgm:t>
        <a:bodyPr/>
        <a:lstStyle/>
        <a:p>
          <a:endParaRPr lang="en-US"/>
        </a:p>
      </dgm:t>
    </dgm:pt>
    <dgm:pt modelId="{1824BC64-95DD-482E-86C6-71A9C3CA86B2}" type="sibTrans" cxnId="{72D442C7-5B70-4E5C-834E-EE3BF270F718}">
      <dgm:prSet/>
      <dgm:spPr/>
      <dgm:t>
        <a:bodyPr/>
        <a:lstStyle/>
        <a:p>
          <a:endParaRPr lang="en-US"/>
        </a:p>
      </dgm:t>
    </dgm:pt>
    <dgm:pt modelId="{72318774-8836-4E98-8107-846C8CBA0B32}">
      <dgm:prSet/>
      <dgm:spPr/>
      <dgm:t>
        <a:bodyPr/>
        <a:lstStyle/>
        <a:p>
          <a:r>
            <a:rPr lang="en-US"/>
            <a:t>By investing across asset classes, markets, industries and sectors, an investor can hedge against market volatility as well as reduce the risk of the overall portfolio.</a:t>
          </a:r>
        </a:p>
      </dgm:t>
    </dgm:pt>
    <dgm:pt modelId="{29873972-EC81-430C-B728-DFC22F242A2D}" type="parTrans" cxnId="{E2E67911-1352-492B-8280-C6A158FA0913}">
      <dgm:prSet/>
      <dgm:spPr/>
      <dgm:t>
        <a:bodyPr/>
        <a:lstStyle/>
        <a:p>
          <a:endParaRPr lang="en-US"/>
        </a:p>
      </dgm:t>
    </dgm:pt>
    <dgm:pt modelId="{D3D0FA81-0D46-4591-9772-C63CA4D07454}" type="sibTrans" cxnId="{E2E67911-1352-492B-8280-C6A158FA0913}">
      <dgm:prSet/>
      <dgm:spPr/>
      <dgm:t>
        <a:bodyPr/>
        <a:lstStyle/>
        <a:p>
          <a:endParaRPr lang="en-US"/>
        </a:p>
      </dgm:t>
    </dgm:pt>
    <dgm:pt modelId="{56B01C74-A8AE-2145-99E9-360959BB8256}" type="pres">
      <dgm:prSet presAssocID="{D94750A6-3918-4226-B148-080D612C563D}" presName="linear" presStyleCnt="0">
        <dgm:presLayoutVars>
          <dgm:animLvl val="lvl"/>
          <dgm:resizeHandles val="exact"/>
        </dgm:presLayoutVars>
      </dgm:prSet>
      <dgm:spPr/>
    </dgm:pt>
    <dgm:pt modelId="{1AB73332-1F38-784E-9F90-59E76D7098EF}" type="pres">
      <dgm:prSet presAssocID="{ED9E4B7F-A6E0-48CA-9EB9-426B0DA4EFDE}" presName="parentText" presStyleLbl="node1" presStyleIdx="0" presStyleCnt="5">
        <dgm:presLayoutVars>
          <dgm:chMax val="0"/>
          <dgm:bulletEnabled val="1"/>
        </dgm:presLayoutVars>
      </dgm:prSet>
      <dgm:spPr/>
    </dgm:pt>
    <dgm:pt modelId="{74416024-970A-6A43-BDA3-4F0575DB0B88}" type="pres">
      <dgm:prSet presAssocID="{569058EA-5429-4C70-92E9-105E9D1187B2}" presName="spacer" presStyleCnt="0"/>
      <dgm:spPr/>
    </dgm:pt>
    <dgm:pt modelId="{55D8D2C0-B7F6-F94C-8420-B03895532113}" type="pres">
      <dgm:prSet presAssocID="{A7E9396C-BE84-490C-8D31-214825965FAA}" presName="parentText" presStyleLbl="node1" presStyleIdx="1" presStyleCnt="5">
        <dgm:presLayoutVars>
          <dgm:chMax val="0"/>
          <dgm:bulletEnabled val="1"/>
        </dgm:presLayoutVars>
      </dgm:prSet>
      <dgm:spPr/>
    </dgm:pt>
    <dgm:pt modelId="{EA828F5F-4701-9D40-81CE-FF03FC71063D}" type="pres">
      <dgm:prSet presAssocID="{C9C8BC60-F6C2-41EE-A778-AF92FA077C19}" presName="spacer" presStyleCnt="0"/>
      <dgm:spPr/>
    </dgm:pt>
    <dgm:pt modelId="{258487D5-7F98-0F4A-B3A3-DDF7A2F52B4D}" type="pres">
      <dgm:prSet presAssocID="{A02BD0E3-FDC3-4EE7-AF97-B9D0DABA62F7}" presName="parentText" presStyleLbl="node1" presStyleIdx="2" presStyleCnt="5">
        <dgm:presLayoutVars>
          <dgm:chMax val="0"/>
          <dgm:bulletEnabled val="1"/>
        </dgm:presLayoutVars>
      </dgm:prSet>
      <dgm:spPr/>
    </dgm:pt>
    <dgm:pt modelId="{6E09D26C-CAF8-C249-A623-7AB5C6104FE5}" type="pres">
      <dgm:prSet presAssocID="{50280216-CCD7-4C24-BCAF-3E08AC617FA4}" presName="spacer" presStyleCnt="0"/>
      <dgm:spPr/>
    </dgm:pt>
    <dgm:pt modelId="{3776781C-1AE9-FE4B-8B7F-E50F1323A7AA}" type="pres">
      <dgm:prSet presAssocID="{3E5AFFF4-EAD1-4C31-9BAC-2B7D4972C136}" presName="parentText" presStyleLbl="node1" presStyleIdx="3" presStyleCnt="5">
        <dgm:presLayoutVars>
          <dgm:chMax val="0"/>
          <dgm:bulletEnabled val="1"/>
        </dgm:presLayoutVars>
      </dgm:prSet>
      <dgm:spPr/>
    </dgm:pt>
    <dgm:pt modelId="{E2033034-AE6D-F142-BD3F-88D1D881B2E0}" type="pres">
      <dgm:prSet presAssocID="{1824BC64-95DD-482E-86C6-71A9C3CA86B2}" presName="spacer" presStyleCnt="0"/>
      <dgm:spPr/>
    </dgm:pt>
    <dgm:pt modelId="{6EFEE9C2-3B61-7B4C-BDB9-385EC476B2BE}" type="pres">
      <dgm:prSet presAssocID="{72318774-8836-4E98-8107-846C8CBA0B32}" presName="parentText" presStyleLbl="node1" presStyleIdx="4" presStyleCnt="5">
        <dgm:presLayoutVars>
          <dgm:chMax val="0"/>
          <dgm:bulletEnabled val="1"/>
        </dgm:presLayoutVars>
      </dgm:prSet>
      <dgm:spPr/>
    </dgm:pt>
  </dgm:ptLst>
  <dgm:cxnLst>
    <dgm:cxn modelId="{E2E67911-1352-492B-8280-C6A158FA0913}" srcId="{D94750A6-3918-4226-B148-080D612C563D}" destId="{72318774-8836-4E98-8107-846C8CBA0B32}" srcOrd="4" destOrd="0" parTransId="{29873972-EC81-430C-B728-DFC22F242A2D}" sibTransId="{D3D0FA81-0D46-4591-9772-C63CA4D07454}"/>
    <dgm:cxn modelId="{24EA4A14-09A0-7D45-9832-7B342C40C700}" type="presOf" srcId="{A02BD0E3-FDC3-4EE7-AF97-B9D0DABA62F7}" destId="{258487D5-7F98-0F4A-B3A3-DDF7A2F52B4D}" srcOrd="0" destOrd="0" presId="urn:microsoft.com/office/officeart/2005/8/layout/vList2"/>
    <dgm:cxn modelId="{B8B1DD47-D5A7-A746-AB9E-79AADDD1CBCA}" type="presOf" srcId="{D94750A6-3918-4226-B148-080D612C563D}" destId="{56B01C74-A8AE-2145-99E9-360959BB8256}" srcOrd="0" destOrd="0" presId="urn:microsoft.com/office/officeart/2005/8/layout/vList2"/>
    <dgm:cxn modelId="{F4A86055-E882-E645-9E37-F3C0194BE6AF}" type="presOf" srcId="{A7E9396C-BE84-490C-8D31-214825965FAA}" destId="{55D8D2C0-B7F6-F94C-8420-B03895532113}" srcOrd="0" destOrd="0" presId="urn:microsoft.com/office/officeart/2005/8/layout/vList2"/>
    <dgm:cxn modelId="{76D0F056-6566-0546-8A19-802D762B0A7E}" type="presOf" srcId="{ED9E4B7F-A6E0-48CA-9EB9-426B0DA4EFDE}" destId="{1AB73332-1F38-784E-9F90-59E76D7098EF}" srcOrd="0" destOrd="0" presId="urn:microsoft.com/office/officeart/2005/8/layout/vList2"/>
    <dgm:cxn modelId="{BB1C1759-799D-4F22-9EFF-07E9339DF068}" srcId="{D94750A6-3918-4226-B148-080D612C563D}" destId="{A7E9396C-BE84-490C-8D31-214825965FAA}" srcOrd="1" destOrd="0" parTransId="{F59CBDFE-0155-41F1-9348-230E2EE3138E}" sibTransId="{C9C8BC60-F6C2-41EE-A778-AF92FA077C19}"/>
    <dgm:cxn modelId="{7549286A-6C69-514A-A50B-FED69E54B09F}" type="presOf" srcId="{3E5AFFF4-EAD1-4C31-9BAC-2B7D4972C136}" destId="{3776781C-1AE9-FE4B-8B7F-E50F1323A7AA}" srcOrd="0" destOrd="0" presId="urn:microsoft.com/office/officeart/2005/8/layout/vList2"/>
    <dgm:cxn modelId="{E2542BB2-CAF0-8045-A8ED-B2E6697AF35A}" type="presOf" srcId="{72318774-8836-4E98-8107-846C8CBA0B32}" destId="{6EFEE9C2-3B61-7B4C-BDB9-385EC476B2BE}" srcOrd="0" destOrd="0" presId="urn:microsoft.com/office/officeart/2005/8/layout/vList2"/>
    <dgm:cxn modelId="{72D442C7-5B70-4E5C-834E-EE3BF270F718}" srcId="{D94750A6-3918-4226-B148-080D612C563D}" destId="{3E5AFFF4-EAD1-4C31-9BAC-2B7D4972C136}" srcOrd="3" destOrd="0" parTransId="{DDB73721-344B-4B46-A352-B981E05DDBD1}" sibTransId="{1824BC64-95DD-482E-86C6-71A9C3CA86B2}"/>
    <dgm:cxn modelId="{F0A243CA-11F1-4075-B32B-8EF27A8A8A08}" srcId="{D94750A6-3918-4226-B148-080D612C563D}" destId="{A02BD0E3-FDC3-4EE7-AF97-B9D0DABA62F7}" srcOrd="2" destOrd="0" parTransId="{F4A4A51D-1994-46A6-9A57-03EDE9BD42E2}" sibTransId="{50280216-CCD7-4C24-BCAF-3E08AC617FA4}"/>
    <dgm:cxn modelId="{8CDA61DC-2A5D-4DBD-BBDF-6EECEC46D173}" srcId="{D94750A6-3918-4226-B148-080D612C563D}" destId="{ED9E4B7F-A6E0-48CA-9EB9-426B0DA4EFDE}" srcOrd="0" destOrd="0" parTransId="{AC531BD4-0A48-4EF3-A337-AB71060B6E4A}" sibTransId="{569058EA-5429-4C70-92E9-105E9D1187B2}"/>
    <dgm:cxn modelId="{69DAB8AC-33B9-754F-860A-1B9AFB257CB7}" type="presParOf" srcId="{56B01C74-A8AE-2145-99E9-360959BB8256}" destId="{1AB73332-1F38-784E-9F90-59E76D7098EF}" srcOrd="0" destOrd="0" presId="urn:microsoft.com/office/officeart/2005/8/layout/vList2"/>
    <dgm:cxn modelId="{44D5AEB0-1D7A-3749-A67D-DC4DE97B33D7}" type="presParOf" srcId="{56B01C74-A8AE-2145-99E9-360959BB8256}" destId="{74416024-970A-6A43-BDA3-4F0575DB0B88}" srcOrd="1" destOrd="0" presId="urn:microsoft.com/office/officeart/2005/8/layout/vList2"/>
    <dgm:cxn modelId="{4D30CAD6-92D4-5A42-B328-11F43DE13D16}" type="presParOf" srcId="{56B01C74-A8AE-2145-99E9-360959BB8256}" destId="{55D8D2C0-B7F6-F94C-8420-B03895532113}" srcOrd="2" destOrd="0" presId="urn:microsoft.com/office/officeart/2005/8/layout/vList2"/>
    <dgm:cxn modelId="{F80CFF05-CF75-534C-820C-E937EE0F2C54}" type="presParOf" srcId="{56B01C74-A8AE-2145-99E9-360959BB8256}" destId="{EA828F5F-4701-9D40-81CE-FF03FC71063D}" srcOrd="3" destOrd="0" presId="urn:microsoft.com/office/officeart/2005/8/layout/vList2"/>
    <dgm:cxn modelId="{A27967FB-29CA-F448-B326-A1632269D870}" type="presParOf" srcId="{56B01C74-A8AE-2145-99E9-360959BB8256}" destId="{258487D5-7F98-0F4A-B3A3-DDF7A2F52B4D}" srcOrd="4" destOrd="0" presId="urn:microsoft.com/office/officeart/2005/8/layout/vList2"/>
    <dgm:cxn modelId="{DFD95D5C-38E0-1648-B826-981A5EA8894D}" type="presParOf" srcId="{56B01C74-A8AE-2145-99E9-360959BB8256}" destId="{6E09D26C-CAF8-C249-A623-7AB5C6104FE5}" srcOrd="5" destOrd="0" presId="urn:microsoft.com/office/officeart/2005/8/layout/vList2"/>
    <dgm:cxn modelId="{A6E9653D-0296-434D-BB52-7E0E5CCD4273}" type="presParOf" srcId="{56B01C74-A8AE-2145-99E9-360959BB8256}" destId="{3776781C-1AE9-FE4B-8B7F-E50F1323A7AA}" srcOrd="6" destOrd="0" presId="urn:microsoft.com/office/officeart/2005/8/layout/vList2"/>
    <dgm:cxn modelId="{7EF16583-693F-244E-BD50-EC8E0AC993B0}" type="presParOf" srcId="{56B01C74-A8AE-2145-99E9-360959BB8256}" destId="{E2033034-AE6D-F142-BD3F-88D1D881B2E0}" srcOrd="7" destOrd="0" presId="urn:microsoft.com/office/officeart/2005/8/layout/vList2"/>
    <dgm:cxn modelId="{C6049E8A-CBCF-DC4E-B4A4-D0640804B7D9}" type="presParOf" srcId="{56B01C74-A8AE-2145-99E9-360959BB8256}" destId="{6EFEE9C2-3B61-7B4C-BDB9-385EC476B2BE}"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B73332-1F38-784E-9F90-59E76D7098EF}">
      <dsp:nvSpPr>
        <dsp:cNvPr id="0" name=""/>
        <dsp:cNvSpPr/>
      </dsp:nvSpPr>
      <dsp:spPr>
        <a:xfrm>
          <a:off x="0" y="138623"/>
          <a:ext cx="6391275" cy="95472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After looking at all three simulations, the portfolio breakdown with the highest upside potential is the portfolio with a majority of JETS stock. </a:t>
          </a:r>
        </a:p>
      </dsp:txBody>
      <dsp:txXfrm>
        <a:off x="46606" y="185229"/>
        <a:ext cx="6298063" cy="861508"/>
      </dsp:txXfrm>
    </dsp:sp>
    <dsp:sp modelId="{55D8D2C0-B7F6-F94C-8420-B03895532113}">
      <dsp:nvSpPr>
        <dsp:cNvPr id="0" name=""/>
        <dsp:cNvSpPr/>
      </dsp:nvSpPr>
      <dsp:spPr>
        <a:xfrm>
          <a:off x="0" y="1142303"/>
          <a:ext cx="6391275" cy="954720"/>
        </a:xfrm>
        <a:prstGeom prst="roundRect">
          <a:avLst/>
        </a:prstGeom>
        <a:solidFill>
          <a:schemeClr val="accent2">
            <a:hueOff val="-4941430"/>
            <a:satOff val="225"/>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However, I would not recommend this portfolio to the investor because it does not align with the investor’s profile. </a:t>
          </a:r>
        </a:p>
      </dsp:txBody>
      <dsp:txXfrm>
        <a:off x="46606" y="1188909"/>
        <a:ext cx="6298063" cy="861508"/>
      </dsp:txXfrm>
    </dsp:sp>
    <dsp:sp modelId="{258487D5-7F98-0F4A-B3A3-DDF7A2F52B4D}">
      <dsp:nvSpPr>
        <dsp:cNvPr id="0" name=""/>
        <dsp:cNvSpPr/>
      </dsp:nvSpPr>
      <dsp:spPr>
        <a:xfrm>
          <a:off x="0" y="2145983"/>
          <a:ext cx="6391275" cy="954720"/>
        </a:xfrm>
        <a:prstGeom prst="roundRect">
          <a:avLst/>
        </a:prstGeom>
        <a:solidFill>
          <a:schemeClr val="accent2">
            <a:hueOff val="-9882860"/>
            <a:satOff val="45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JETS portfolio is both the riskiest and the most volatile portfolio out of all three. </a:t>
          </a:r>
        </a:p>
      </dsp:txBody>
      <dsp:txXfrm>
        <a:off x="46606" y="2192589"/>
        <a:ext cx="6298063" cy="861508"/>
      </dsp:txXfrm>
    </dsp:sp>
    <dsp:sp modelId="{3776781C-1AE9-FE4B-8B7F-E50F1323A7AA}">
      <dsp:nvSpPr>
        <dsp:cNvPr id="0" name=""/>
        <dsp:cNvSpPr/>
      </dsp:nvSpPr>
      <dsp:spPr>
        <a:xfrm>
          <a:off x="0" y="3149663"/>
          <a:ext cx="6391275" cy="954720"/>
        </a:xfrm>
        <a:prstGeom prst="roundRect">
          <a:avLst/>
        </a:prstGeom>
        <a:solidFill>
          <a:schemeClr val="accent2">
            <a:hueOff val="-14824290"/>
            <a:satOff val="676"/>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investor has a low risk tolerance so I would recommend the evenly distributed portfolio. </a:t>
          </a:r>
        </a:p>
      </dsp:txBody>
      <dsp:txXfrm>
        <a:off x="46606" y="3196269"/>
        <a:ext cx="6298063" cy="861508"/>
      </dsp:txXfrm>
    </dsp:sp>
    <dsp:sp modelId="{6EFEE9C2-3B61-7B4C-BDB9-385EC476B2BE}">
      <dsp:nvSpPr>
        <dsp:cNvPr id="0" name=""/>
        <dsp:cNvSpPr/>
      </dsp:nvSpPr>
      <dsp:spPr>
        <a:xfrm>
          <a:off x="0" y="4153343"/>
          <a:ext cx="6391275" cy="954720"/>
        </a:xfrm>
        <a:prstGeom prst="roundRect">
          <a:avLst/>
        </a:prstGeom>
        <a:solidFill>
          <a:schemeClr val="accent2">
            <a:hueOff val="-19765721"/>
            <a:satOff val="9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By investing across asset classes, markets, industries and sectors, an investor can hedge against market volatility as well as reduce the risk of the overall portfolio.</a:t>
          </a:r>
        </a:p>
      </dsp:txBody>
      <dsp:txXfrm>
        <a:off x="46606" y="4199949"/>
        <a:ext cx="6298063" cy="8615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3040A-E64C-8E44-94F3-346E25E5BBEF}"/>
              </a:ext>
            </a:extLst>
          </p:cNvPr>
          <p:cNvSpPr>
            <a:spLocks noGrp="1"/>
          </p:cNvSpPr>
          <p:nvPr>
            <p:ph type="ctrTitle"/>
          </p:nvPr>
        </p:nvSpPr>
        <p:spPr>
          <a:xfrm>
            <a:off x="1212105" y="1833562"/>
            <a:ext cx="8825658" cy="2677648"/>
          </a:xfrm>
        </p:spPr>
        <p:txBody>
          <a:bodyPr/>
          <a:lstStyle/>
          <a:p>
            <a:pPr algn="ctr"/>
            <a:r>
              <a:rPr lang="en-US" dirty="0"/>
              <a:t>Project 1:</a:t>
            </a:r>
            <a:br>
              <a:rPr lang="en-US" dirty="0"/>
            </a:br>
            <a:r>
              <a:rPr lang="en-US" u="sng" dirty="0"/>
              <a:t>Performance Analysis &amp; Recommendation</a:t>
            </a:r>
          </a:p>
        </p:txBody>
      </p:sp>
      <p:sp>
        <p:nvSpPr>
          <p:cNvPr id="3" name="Subtitle 2">
            <a:extLst>
              <a:ext uri="{FF2B5EF4-FFF2-40B4-BE49-F238E27FC236}">
                <a16:creationId xmlns:a16="http://schemas.microsoft.com/office/drawing/2014/main" id="{5D3A1415-9CE9-9B46-AA52-270D06CD5102}"/>
              </a:ext>
            </a:extLst>
          </p:cNvPr>
          <p:cNvSpPr>
            <a:spLocks noGrp="1"/>
          </p:cNvSpPr>
          <p:nvPr>
            <p:ph type="subTitle" idx="1"/>
          </p:nvPr>
        </p:nvSpPr>
        <p:spPr>
          <a:xfrm>
            <a:off x="1212105" y="4620218"/>
            <a:ext cx="8825658" cy="861420"/>
          </a:xfrm>
        </p:spPr>
        <p:txBody>
          <a:bodyPr>
            <a:noAutofit/>
          </a:bodyPr>
          <a:lstStyle/>
          <a:p>
            <a:pPr algn="ctr"/>
            <a:r>
              <a:rPr lang="en-US" sz="2500" dirty="0"/>
              <a:t>done BY: Janet </a:t>
            </a:r>
            <a:r>
              <a:rPr lang="en-US" sz="2500" dirty="0" err="1"/>
              <a:t>mushava</a:t>
            </a:r>
            <a:endParaRPr lang="en-US" sz="2500" dirty="0"/>
          </a:p>
        </p:txBody>
      </p:sp>
    </p:spTree>
    <p:extLst>
      <p:ext uri="{BB962C8B-B14F-4D97-AF65-F5344CB8AC3E}">
        <p14:creationId xmlns:p14="http://schemas.microsoft.com/office/powerpoint/2010/main" val="145501973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7" name="Rectangle 26">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7CF57904-C441-2E4A-8EE2-011B16ABF59E}"/>
              </a:ext>
            </a:extLst>
          </p:cNvPr>
          <p:cNvSpPr txBox="1"/>
          <p:nvPr/>
        </p:nvSpPr>
        <p:spPr>
          <a:xfrm>
            <a:off x="1225551" y="571500"/>
            <a:ext cx="8825658" cy="58638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b="1" dirty="0">
                <a:solidFill>
                  <a:schemeClr val="bg1"/>
                </a:solidFill>
                <a:latin typeface="+mj-lt"/>
                <a:ea typeface="+mj-ea"/>
                <a:cs typeface="+mj-cs"/>
              </a:rPr>
              <a:t>Combined Beta</a:t>
            </a:r>
          </a:p>
        </p:txBody>
      </p:sp>
      <p:pic>
        <p:nvPicPr>
          <p:cNvPr id="5" name="Picture 4" descr="Chart, line chart&#10;&#10;Description automatically generated">
            <a:extLst>
              <a:ext uri="{FF2B5EF4-FFF2-40B4-BE49-F238E27FC236}">
                <a16:creationId xmlns:a16="http://schemas.microsoft.com/office/drawing/2014/main" id="{12386F8A-4F37-4D46-953E-0EB82ECA567A}"/>
              </a:ext>
            </a:extLst>
          </p:cNvPr>
          <p:cNvPicPr>
            <a:picLocks noChangeAspect="1"/>
          </p:cNvPicPr>
          <p:nvPr/>
        </p:nvPicPr>
        <p:blipFill rotWithShape="1">
          <a:blip r:embed="rId3"/>
          <a:srcRect l="982"/>
          <a:stretch/>
        </p:blipFill>
        <p:spPr>
          <a:xfrm>
            <a:off x="944755" y="1418930"/>
            <a:ext cx="10178857" cy="4728701"/>
          </a:xfrm>
          <a:prstGeom prst="rect">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4693620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0" name="Rectangle 9">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descr="Chart, box and whisker chart&#10;&#10;Description automatically generated">
            <a:extLst>
              <a:ext uri="{FF2B5EF4-FFF2-40B4-BE49-F238E27FC236}">
                <a16:creationId xmlns:a16="http://schemas.microsoft.com/office/drawing/2014/main" id="{1548C63B-4643-414B-A194-B297FD8175B1}"/>
              </a:ext>
            </a:extLst>
          </p:cNvPr>
          <p:cNvPicPr>
            <a:picLocks noChangeAspect="1"/>
          </p:cNvPicPr>
          <p:nvPr/>
        </p:nvPicPr>
        <p:blipFill>
          <a:blip r:embed="rId2"/>
          <a:stretch>
            <a:fillRect/>
          </a:stretch>
        </p:blipFill>
        <p:spPr>
          <a:xfrm>
            <a:off x="1134150" y="1454997"/>
            <a:ext cx="10018867" cy="4283066"/>
          </a:xfrm>
          <a:prstGeom prst="rect">
            <a:avLst/>
          </a:prstGeom>
        </p:spPr>
      </p:pic>
    </p:spTree>
    <p:extLst>
      <p:ext uri="{BB962C8B-B14F-4D97-AF65-F5344CB8AC3E}">
        <p14:creationId xmlns:p14="http://schemas.microsoft.com/office/powerpoint/2010/main" val="319077738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0" name="Group 42">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4" name="Rectangle 43">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Oval 44">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6" name="Oval 45">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7" name="Oval 46">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8" name="Oval 47">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0"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51"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52"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71" name="Rectangle 53">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FD469AFF-8217-EE45-9717-AA4FF4D08757}"/>
              </a:ext>
            </a:extLst>
          </p:cNvPr>
          <p:cNvSpPr txBox="1"/>
          <p:nvPr/>
        </p:nvSpPr>
        <p:spPr>
          <a:xfrm>
            <a:off x="-21565" y="2895600"/>
            <a:ext cx="2136990" cy="3665373"/>
          </a:xfrm>
          <a:prstGeom prst="rect">
            <a:avLst/>
          </a:prstGeom>
        </p:spPr>
        <p:txBody>
          <a:bodyPr vert="horz" lIns="91440" tIns="45720" rIns="91440" bIns="45720" rtlCol="0" anchor="ctr">
            <a:noAutofit/>
          </a:bodyPr>
          <a:lstStyle/>
          <a:p>
            <a:pPr marL="742950" lvl="1" indent="-285750">
              <a:spcBef>
                <a:spcPts val="1000"/>
              </a:spcBef>
              <a:buClr>
                <a:schemeClr val="accent1"/>
              </a:buClr>
              <a:buSzPct val="80000"/>
              <a:buFont typeface="Wingdings 3" charset="2"/>
              <a:buChar char=""/>
            </a:pPr>
            <a:r>
              <a:rPr lang="en-US" sz="1050" b="1" dirty="0">
                <a:solidFill>
                  <a:schemeClr val="tx1">
                    <a:lumMod val="75000"/>
                    <a:lumOff val="25000"/>
                  </a:schemeClr>
                </a:solidFill>
              </a:rPr>
              <a:t>Jan-March 2020: pre-covid</a:t>
            </a:r>
          </a:p>
          <a:p>
            <a:pPr marL="742950" lvl="1" indent="-285750">
              <a:spcBef>
                <a:spcPts val="1000"/>
              </a:spcBef>
              <a:buClr>
                <a:schemeClr val="accent1"/>
              </a:buClr>
              <a:buSzPct val="80000"/>
              <a:buFont typeface="Wingdings 3" charset="2"/>
              <a:buChar char=""/>
            </a:pPr>
            <a:r>
              <a:rPr lang="en-US" sz="1050" b="1" dirty="0">
                <a:solidFill>
                  <a:schemeClr val="tx1">
                    <a:lumMod val="75000"/>
                    <a:lumOff val="25000"/>
                  </a:schemeClr>
                </a:solidFill>
              </a:rPr>
              <a:t>March- April 2020: covid</a:t>
            </a:r>
          </a:p>
          <a:p>
            <a:pPr marL="742950" lvl="1" indent="-285750">
              <a:spcBef>
                <a:spcPts val="1000"/>
              </a:spcBef>
              <a:buClr>
                <a:schemeClr val="accent1"/>
              </a:buClr>
              <a:buSzPct val="80000"/>
              <a:buFont typeface="Wingdings 3" charset="2"/>
              <a:buChar char=""/>
            </a:pPr>
            <a:r>
              <a:rPr lang="en-US" sz="1050" b="1" dirty="0">
                <a:solidFill>
                  <a:schemeClr val="tx1">
                    <a:lumMod val="75000"/>
                    <a:lumOff val="25000"/>
                  </a:schemeClr>
                </a:solidFill>
              </a:rPr>
              <a:t>June- Nov 2020: second wave</a:t>
            </a:r>
          </a:p>
          <a:p>
            <a:pPr marL="742950" lvl="1" indent="-285750">
              <a:spcBef>
                <a:spcPts val="1000"/>
              </a:spcBef>
              <a:buClr>
                <a:schemeClr val="accent1"/>
              </a:buClr>
              <a:buSzPct val="80000"/>
              <a:buFont typeface="Wingdings 3" charset="2"/>
              <a:buChar char=""/>
            </a:pPr>
            <a:r>
              <a:rPr lang="en-US" sz="1050" b="1" dirty="0">
                <a:solidFill>
                  <a:schemeClr val="tx1">
                    <a:lumMod val="75000"/>
                    <a:lumOff val="25000"/>
                  </a:schemeClr>
                </a:solidFill>
              </a:rPr>
              <a:t>Jan- March 2021: post-vaccine </a:t>
            </a:r>
          </a:p>
        </p:txBody>
      </p:sp>
      <p:pic>
        <p:nvPicPr>
          <p:cNvPr id="5" name="Picture 4" descr="Chart, line chart&#10;&#10;Description automatically generated">
            <a:extLst>
              <a:ext uri="{FF2B5EF4-FFF2-40B4-BE49-F238E27FC236}">
                <a16:creationId xmlns:a16="http://schemas.microsoft.com/office/drawing/2014/main" id="{BB40DA5B-D087-7849-9919-563B413C3FB6}"/>
              </a:ext>
            </a:extLst>
          </p:cNvPr>
          <p:cNvPicPr>
            <a:picLocks noChangeAspect="1"/>
          </p:cNvPicPr>
          <p:nvPr/>
        </p:nvPicPr>
        <p:blipFill>
          <a:blip r:embed="rId3"/>
          <a:stretch>
            <a:fillRect/>
          </a:stretch>
        </p:blipFill>
        <p:spPr>
          <a:xfrm>
            <a:off x="2490787" y="2409259"/>
            <a:ext cx="9122703" cy="4447317"/>
          </a:xfrm>
          <a:prstGeom prst="roundRect">
            <a:avLst>
              <a:gd name="adj" fmla="val 1858"/>
            </a:avLst>
          </a:prstGeom>
          <a:effectLst>
            <a:outerShdw blurRad="50800" dist="50800" dir="5400000" algn="tl" rotWithShape="0">
              <a:srgbClr val="000000">
                <a:alpha val="43000"/>
              </a:srgbClr>
            </a:outerShdw>
          </a:effectLst>
        </p:spPr>
      </p:pic>
      <p:sp>
        <p:nvSpPr>
          <p:cNvPr id="7" name="TextBox 6">
            <a:extLst>
              <a:ext uri="{FF2B5EF4-FFF2-40B4-BE49-F238E27FC236}">
                <a16:creationId xmlns:a16="http://schemas.microsoft.com/office/drawing/2014/main" id="{18E3FDDE-877E-2F4B-A357-A6AADF8751A8}"/>
              </a:ext>
            </a:extLst>
          </p:cNvPr>
          <p:cNvSpPr txBox="1"/>
          <p:nvPr/>
        </p:nvSpPr>
        <p:spPr>
          <a:xfrm>
            <a:off x="981070" y="997850"/>
            <a:ext cx="9456742" cy="707886"/>
          </a:xfrm>
          <a:prstGeom prst="rect">
            <a:avLst/>
          </a:prstGeom>
          <a:noFill/>
        </p:spPr>
        <p:txBody>
          <a:bodyPr wrap="square" rtlCol="0">
            <a:spAutoFit/>
          </a:bodyPr>
          <a:lstStyle/>
          <a:p>
            <a:pPr algn="ctr"/>
            <a:r>
              <a:rPr lang="en-US" sz="4000" b="1">
                <a:solidFill>
                  <a:schemeClr val="bg1"/>
                </a:solidFill>
              </a:rPr>
              <a:t>Combined Returns vs Covid Timeline</a:t>
            </a:r>
            <a:r>
              <a:rPr lang="en-US" sz="4000">
                <a:solidFill>
                  <a:schemeClr val="bg1"/>
                </a:solidFill>
              </a:rPr>
              <a:t> </a:t>
            </a:r>
            <a:endParaRPr lang="en-US" sz="4000" dirty="0">
              <a:solidFill>
                <a:schemeClr val="bg1"/>
              </a:solidFill>
            </a:endParaRPr>
          </a:p>
        </p:txBody>
      </p:sp>
    </p:spTree>
    <p:extLst>
      <p:ext uri="{BB962C8B-B14F-4D97-AF65-F5344CB8AC3E}">
        <p14:creationId xmlns:p14="http://schemas.microsoft.com/office/powerpoint/2010/main" val="229684019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7"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8">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grpSp>
      <p:sp>
        <p:nvSpPr>
          <p:cNvPr id="2" name="Title 1">
            <a:extLst>
              <a:ext uri="{FF2B5EF4-FFF2-40B4-BE49-F238E27FC236}">
                <a16:creationId xmlns:a16="http://schemas.microsoft.com/office/drawing/2014/main" id="{86E6ACF5-6850-214E-A15C-251D2B2125BC}"/>
              </a:ext>
            </a:extLst>
          </p:cNvPr>
          <p:cNvSpPr>
            <a:spLocks noGrp="1"/>
          </p:cNvSpPr>
          <p:nvPr>
            <p:ph type="title"/>
          </p:nvPr>
        </p:nvSpPr>
        <p:spPr>
          <a:xfrm>
            <a:off x="836247" y="1085549"/>
            <a:ext cx="3430947" cy="4686903"/>
          </a:xfrm>
        </p:spPr>
        <p:txBody>
          <a:bodyPr vert="horz" lIns="91440" tIns="45720" rIns="91440" bIns="45720" rtlCol="0" anchor="ctr">
            <a:normAutofit/>
          </a:bodyPr>
          <a:lstStyle/>
          <a:p>
            <a:pPr algn="ctr"/>
            <a:r>
              <a:rPr lang="en-US" dirty="0">
                <a:solidFill>
                  <a:schemeClr val="tx1"/>
                </a:solidFill>
              </a:rPr>
              <a:t>2. Is the industry performance a reflection of the entire sector?</a:t>
            </a:r>
            <a:br>
              <a:rPr lang="en-US" dirty="0">
                <a:solidFill>
                  <a:schemeClr val="tx1"/>
                </a:solidFill>
              </a:rPr>
            </a:br>
            <a:endParaRPr lang="en-US" dirty="0">
              <a:solidFill>
                <a:schemeClr val="tx1"/>
              </a:solidFill>
            </a:endParaRPr>
          </a:p>
        </p:txBody>
      </p:sp>
      <p:cxnSp>
        <p:nvCxnSpPr>
          <p:cNvPr id="27" name="Straight Connector 26">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A71DF73-E8B3-1B4D-B0AF-4E45241C2877}"/>
              </a:ext>
            </a:extLst>
          </p:cNvPr>
          <p:cNvSpPr txBox="1"/>
          <p:nvPr/>
        </p:nvSpPr>
        <p:spPr>
          <a:xfrm>
            <a:off x="5041399" y="1085549"/>
            <a:ext cx="5579707" cy="4686903"/>
          </a:xfrm>
          <a:prstGeom prst="rect">
            <a:avLst/>
          </a:prstGeom>
        </p:spPr>
        <p:txBody>
          <a:bodyPr vert="horz" lIns="91440" tIns="45720" rIns="91440" bIns="45720" rtlCol="0" anchor="ctr">
            <a:normAutofit/>
          </a:bodyPr>
          <a:lstStyle/>
          <a:p>
            <a:pPr>
              <a:spcBef>
                <a:spcPts val="1000"/>
              </a:spcBef>
              <a:buClr>
                <a:schemeClr val="accent1"/>
              </a:buClr>
              <a:buSzPct val="80000"/>
            </a:pPr>
            <a:r>
              <a:rPr lang="en-US" sz="2200" b="1" dirty="0"/>
              <a:t>Overall, the industry underperformed both the sector and the overall market, and the above financial analysis shows that the industry was not able to compensate the investor for the risk and volatility they would assume if they only invested in the airlines industry.</a:t>
            </a:r>
          </a:p>
          <a:p>
            <a:pPr>
              <a:spcBef>
                <a:spcPts val="1000"/>
              </a:spcBef>
              <a:buClr>
                <a:schemeClr val="accent1"/>
              </a:buClr>
              <a:buSzPct val="80000"/>
              <a:buFont typeface="Wingdings 3" charset="2"/>
              <a:buChar char=""/>
            </a:pPr>
            <a:endParaRPr lang="en-US" sz="2200" b="1" dirty="0"/>
          </a:p>
        </p:txBody>
      </p:sp>
    </p:spTree>
    <p:extLst>
      <p:ext uri="{BB962C8B-B14F-4D97-AF65-F5344CB8AC3E}">
        <p14:creationId xmlns:p14="http://schemas.microsoft.com/office/powerpoint/2010/main" val="1732951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7"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8">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5" name="Group 24">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26" name="Rectangle 25">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a:extLst>
              <a:ext uri="{FF2B5EF4-FFF2-40B4-BE49-F238E27FC236}">
                <a16:creationId xmlns:a16="http://schemas.microsoft.com/office/drawing/2014/main" id="{732B1EEA-C6E2-BC4B-9504-9F3863DE0B31}"/>
              </a:ext>
            </a:extLst>
          </p:cNvPr>
          <p:cNvSpPr>
            <a:spLocks noGrp="1"/>
          </p:cNvSpPr>
          <p:nvPr>
            <p:ph type="title"/>
          </p:nvPr>
        </p:nvSpPr>
        <p:spPr>
          <a:xfrm>
            <a:off x="1000372" y="1209957"/>
            <a:ext cx="3034580" cy="4438087"/>
          </a:xfrm>
        </p:spPr>
        <p:txBody>
          <a:bodyPr vert="horz" lIns="91440" tIns="45720" rIns="91440" bIns="45720" rtlCol="0" anchor="ctr">
            <a:normAutofit/>
          </a:bodyPr>
          <a:lstStyle/>
          <a:p>
            <a:pPr algn="r"/>
            <a:r>
              <a:rPr lang="en-US" sz="3000" dirty="0">
                <a:solidFill>
                  <a:schemeClr val="tx1"/>
                </a:solidFill>
              </a:rPr>
              <a:t>3. Would an investor benefit more from a diversified portfolio over an industry focused portfolio?</a:t>
            </a:r>
            <a:br>
              <a:rPr lang="en-US" sz="3000" dirty="0">
                <a:solidFill>
                  <a:schemeClr val="tx1"/>
                </a:solidFill>
              </a:rPr>
            </a:br>
            <a:endParaRPr lang="en-US" sz="3000" dirty="0">
              <a:solidFill>
                <a:schemeClr val="tx1"/>
              </a:solidFill>
            </a:endParaRPr>
          </a:p>
        </p:txBody>
      </p:sp>
      <p:cxnSp>
        <p:nvCxnSpPr>
          <p:cNvPr id="29" name="Straight Connector 28">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E380184-2BCE-D140-A44E-3AC1DFF17401}"/>
              </a:ext>
            </a:extLst>
          </p:cNvPr>
          <p:cNvSpPr txBox="1"/>
          <p:nvPr/>
        </p:nvSpPr>
        <p:spPr>
          <a:xfrm>
            <a:off x="4678424" y="1059025"/>
            <a:ext cx="5302189" cy="4739950"/>
          </a:xfrm>
          <a:prstGeom prst="rect">
            <a:avLst/>
          </a:prstGeom>
        </p:spPr>
        <p:txBody>
          <a:bodyPr vert="horz" lIns="91440" tIns="45720" rIns="91440" bIns="45720" rtlCol="0" anchor="ctr">
            <a:normAutofit/>
          </a:bodyPr>
          <a:lstStyle/>
          <a:p>
            <a:pPr lvl="0">
              <a:spcBef>
                <a:spcPts val="1000"/>
              </a:spcBef>
              <a:buClr>
                <a:schemeClr val="accent1"/>
              </a:buClr>
              <a:buSzPct val="80000"/>
              <a:buFont typeface="Wingdings 3" charset="2"/>
              <a:buChar char=""/>
            </a:pPr>
            <a:r>
              <a:rPr lang="en-US" sz="2800" b="1" dirty="0"/>
              <a:t>Investor profile</a:t>
            </a:r>
          </a:p>
          <a:p>
            <a:pPr marL="742950" lvl="1" indent="-285750">
              <a:spcBef>
                <a:spcPts val="1000"/>
              </a:spcBef>
              <a:buClr>
                <a:schemeClr val="accent1"/>
              </a:buClr>
              <a:buSzPct val="80000"/>
              <a:buFont typeface="Wingdings" pitchFamily="2" charset="2"/>
              <a:buChar char="q"/>
            </a:pPr>
            <a:r>
              <a:rPr lang="en-US" sz="2000" dirty="0"/>
              <a:t>Risk tolerance- low</a:t>
            </a:r>
          </a:p>
          <a:p>
            <a:pPr marL="742950" lvl="1" indent="-285750">
              <a:spcBef>
                <a:spcPts val="1000"/>
              </a:spcBef>
              <a:buClr>
                <a:schemeClr val="accent1"/>
              </a:buClr>
              <a:buSzPct val="80000"/>
              <a:buFont typeface="Wingdings" pitchFamily="2" charset="2"/>
              <a:buChar char="q"/>
            </a:pPr>
            <a:r>
              <a:rPr lang="en-US" sz="2000" dirty="0"/>
              <a:t>Age- 55</a:t>
            </a:r>
          </a:p>
          <a:p>
            <a:pPr marL="742950" lvl="1" indent="-285750">
              <a:spcBef>
                <a:spcPts val="1000"/>
              </a:spcBef>
              <a:buClr>
                <a:schemeClr val="accent1"/>
              </a:buClr>
              <a:buSzPct val="80000"/>
              <a:buFont typeface="Wingdings" pitchFamily="2" charset="2"/>
              <a:buChar char="q"/>
            </a:pPr>
            <a:r>
              <a:rPr lang="en-US" sz="2000" dirty="0"/>
              <a:t>Time horizon- 10 years</a:t>
            </a:r>
          </a:p>
          <a:p>
            <a:pPr marL="742950" lvl="1" indent="-285750">
              <a:spcBef>
                <a:spcPts val="1000"/>
              </a:spcBef>
              <a:buClr>
                <a:schemeClr val="accent1"/>
              </a:buClr>
              <a:buSzPct val="80000"/>
              <a:buFont typeface="Wingdings" pitchFamily="2" charset="2"/>
              <a:buChar char="q"/>
            </a:pPr>
            <a:r>
              <a:rPr lang="en-US" sz="2000" dirty="0"/>
              <a:t>Asset type- stocks</a:t>
            </a:r>
          </a:p>
          <a:p>
            <a:pPr marL="742950" lvl="1" indent="-285750">
              <a:spcBef>
                <a:spcPts val="1000"/>
              </a:spcBef>
              <a:buClr>
                <a:schemeClr val="accent1"/>
              </a:buClr>
              <a:buSzPct val="80000"/>
              <a:buFont typeface="Wingdings" pitchFamily="2" charset="2"/>
              <a:buChar char="q"/>
            </a:pPr>
            <a:r>
              <a:rPr lang="en-US" sz="2000" dirty="0"/>
              <a:t>Investment amount- $100,000</a:t>
            </a:r>
          </a:p>
          <a:p>
            <a:pPr>
              <a:spcBef>
                <a:spcPts val="1000"/>
              </a:spcBef>
              <a:buClr>
                <a:schemeClr val="accent1"/>
              </a:buClr>
              <a:buSzPct val="80000"/>
              <a:buFont typeface="Wingdings 3" charset="2"/>
              <a:buChar char=""/>
            </a:pPr>
            <a:endParaRPr lang="en-US" dirty="0"/>
          </a:p>
        </p:txBody>
      </p:sp>
    </p:spTree>
    <p:extLst>
      <p:ext uri="{BB962C8B-B14F-4D97-AF65-F5344CB8AC3E}">
        <p14:creationId xmlns:p14="http://schemas.microsoft.com/office/powerpoint/2010/main" val="148576771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ECFE8-278C-6445-9FD7-AC3FED5EDB71}"/>
              </a:ext>
            </a:extLst>
          </p:cNvPr>
          <p:cNvSpPr>
            <a:spLocks noGrp="1"/>
          </p:cNvSpPr>
          <p:nvPr>
            <p:ph type="title"/>
          </p:nvPr>
        </p:nvSpPr>
        <p:spPr>
          <a:xfrm>
            <a:off x="1169241" y="1245130"/>
            <a:ext cx="8761413" cy="706964"/>
          </a:xfrm>
        </p:spPr>
        <p:txBody>
          <a:bodyPr/>
          <a:lstStyle/>
          <a:p>
            <a:pPr algn="ctr"/>
            <a:r>
              <a:rPr lang="en-US" b="1" dirty="0"/>
              <a:t>Monte Carlo Simulations for three portfolios</a:t>
            </a:r>
            <a:br>
              <a:rPr lang="en-US" b="1" dirty="0"/>
            </a:br>
            <a:endParaRPr lang="en-US" dirty="0"/>
          </a:p>
        </p:txBody>
      </p:sp>
      <p:pic>
        <p:nvPicPr>
          <p:cNvPr id="4" name="Picture 3" descr="Chart, scatter chart&#10;&#10;Description automatically generated">
            <a:extLst>
              <a:ext uri="{FF2B5EF4-FFF2-40B4-BE49-F238E27FC236}">
                <a16:creationId xmlns:a16="http://schemas.microsoft.com/office/drawing/2014/main" id="{A33824C2-7FCB-B840-9051-541815816DDD}"/>
              </a:ext>
            </a:extLst>
          </p:cNvPr>
          <p:cNvPicPr>
            <a:picLocks noChangeAspect="1"/>
          </p:cNvPicPr>
          <p:nvPr/>
        </p:nvPicPr>
        <p:blipFill>
          <a:blip r:embed="rId2"/>
          <a:stretch>
            <a:fillRect/>
          </a:stretch>
        </p:blipFill>
        <p:spPr>
          <a:xfrm>
            <a:off x="0" y="2403473"/>
            <a:ext cx="4039533" cy="2179637"/>
          </a:xfrm>
          <a:prstGeom prst="rect">
            <a:avLst/>
          </a:prstGeom>
        </p:spPr>
      </p:pic>
      <p:sp>
        <p:nvSpPr>
          <p:cNvPr id="5" name="TextBox 4">
            <a:extLst>
              <a:ext uri="{FF2B5EF4-FFF2-40B4-BE49-F238E27FC236}">
                <a16:creationId xmlns:a16="http://schemas.microsoft.com/office/drawing/2014/main" id="{ECA26DB1-42EB-114C-B491-8F54FFD42C51}"/>
              </a:ext>
            </a:extLst>
          </p:cNvPr>
          <p:cNvSpPr txBox="1"/>
          <p:nvPr/>
        </p:nvSpPr>
        <p:spPr>
          <a:xfrm>
            <a:off x="0" y="2976131"/>
            <a:ext cx="809837" cy="646331"/>
          </a:xfrm>
          <a:prstGeom prst="rect">
            <a:avLst/>
          </a:prstGeom>
          <a:noFill/>
        </p:spPr>
        <p:txBody>
          <a:bodyPr wrap="none" rtlCol="0">
            <a:spAutoFit/>
          </a:bodyPr>
          <a:lstStyle/>
          <a:p>
            <a:r>
              <a:rPr lang="en-US" b="1" dirty="0">
                <a:solidFill>
                  <a:schemeClr val="accent1"/>
                </a:solidFill>
              </a:rPr>
              <a:t>Equal</a:t>
            </a:r>
          </a:p>
          <a:p>
            <a:endParaRPr lang="en-US" dirty="0">
              <a:solidFill>
                <a:schemeClr val="accent1"/>
              </a:solidFill>
            </a:endParaRPr>
          </a:p>
        </p:txBody>
      </p:sp>
      <p:pic>
        <p:nvPicPr>
          <p:cNvPr id="7" name="Picture 6" descr="Chart, scatter chart&#10;&#10;Description automatically generated">
            <a:extLst>
              <a:ext uri="{FF2B5EF4-FFF2-40B4-BE49-F238E27FC236}">
                <a16:creationId xmlns:a16="http://schemas.microsoft.com/office/drawing/2014/main" id="{9532AE89-AB2C-1743-8745-4B2F13A43148}"/>
              </a:ext>
            </a:extLst>
          </p:cNvPr>
          <p:cNvPicPr>
            <a:picLocks noChangeAspect="1"/>
          </p:cNvPicPr>
          <p:nvPr/>
        </p:nvPicPr>
        <p:blipFill>
          <a:blip r:embed="rId3"/>
          <a:stretch>
            <a:fillRect/>
          </a:stretch>
        </p:blipFill>
        <p:spPr>
          <a:xfrm>
            <a:off x="4247379" y="2421385"/>
            <a:ext cx="3697241" cy="2400149"/>
          </a:xfrm>
          <a:prstGeom prst="rect">
            <a:avLst/>
          </a:prstGeom>
        </p:spPr>
      </p:pic>
      <p:sp>
        <p:nvSpPr>
          <p:cNvPr id="8" name="TextBox 7">
            <a:extLst>
              <a:ext uri="{FF2B5EF4-FFF2-40B4-BE49-F238E27FC236}">
                <a16:creationId xmlns:a16="http://schemas.microsoft.com/office/drawing/2014/main" id="{4DE3A418-B9DD-F34D-8CA9-D8F1957BF885}"/>
              </a:ext>
            </a:extLst>
          </p:cNvPr>
          <p:cNvSpPr txBox="1"/>
          <p:nvPr/>
        </p:nvSpPr>
        <p:spPr>
          <a:xfrm>
            <a:off x="4285069" y="3020134"/>
            <a:ext cx="572593" cy="369332"/>
          </a:xfrm>
          <a:prstGeom prst="rect">
            <a:avLst/>
          </a:prstGeom>
          <a:noFill/>
        </p:spPr>
        <p:txBody>
          <a:bodyPr wrap="square" rtlCol="0">
            <a:spAutoFit/>
          </a:bodyPr>
          <a:lstStyle/>
          <a:p>
            <a:r>
              <a:rPr lang="en-US" b="1" dirty="0">
                <a:solidFill>
                  <a:schemeClr val="accent3"/>
                </a:solidFill>
              </a:rPr>
              <a:t>SPY</a:t>
            </a:r>
          </a:p>
        </p:txBody>
      </p:sp>
      <p:pic>
        <p:nvPicPr>
          <p:cNvPr id="10" name="Picture 9" descr="Chart&#10;&#10;Description automatically generated">
            <a:extLst>
              <a:ext uri="{FF2B5EF4-FFF2-40B4-BE49-F238E27FC236}">
                <a16:creationId xmlns:a16="http://schemas.microsoft.com/office/drawing/2014/main" id="{CB1658E2-45DB-4B4F-B4C2-932DABBA75E8}"/>
              </a:ext>
            </a:extLst>
          </p:cNvPr>
          <p:cNvPicPr>
            <a:picLocks noChangeAspect="1"/>
          </p:cNvPicPr>
          <p:nvPr/>
        </p:nvPicPr>
        <p:blipFill>
          <a:blip r:embed="rId4"/>
          <a:stretch>
            <a:fillRect/>
          </a:stretch>
        </p:blipFill>
        <p:spPr>
          <a:xfrm>
            <a:off x="8476453" y="2452841"/>
            <a:ext cx="3530555" cy="2242575"/>
          </a:xfrm>
          <a:prstGeom prst="rect">
            <a:avLst/>
          </a:prstGeom>
        </p:spPr>
      </p:pic>
      <p:sp>
        <p:nvSpPr>
          <p:cNvPr id="11" name="TextBox 10">
            <a:extLst>
              <a:ext uri="{FF2B5EF4-FFF2-40B4-BE49-F238E27FC236}">
                <a16:creationId xmlns:a16="http://schemas.microsoft.com/office/drawing/2014/main" id="{C3DF3153-641E-6F40-9995-30E21BB00F33}"/>
              </a:ext>
            </a:extLst>
          </p:cNvPr>
          <p:cNvSpPr txBox="1"/>
          <p:nvPr/>
        </p:nvSpPr>
        <p:spPr>
          <a:xfrm>
            <a:off x="8476453" y="3020134"/>
            <a:ext cx="631904" cy="369332"/>
          </a:xfrm>
          <a:prstGeom prst="rect">
            <a:avLst/>
          </a:prstGeom>
          <a:noFill/>
        </p:spPr>
        <p:txBody>
          <a:bodyPr wrap="none" rtlCol="0">
            <a:spAutoFit/>
          </a:bodyPr>
          <a:lstStyle/>
          <a:p>
            <a:r>
              <a:rPr lang="en-US" b="1" dirty="0">
                <a:solidFill>
                  <a:srgbClr val="00B050"/>
                </a:solidFill>
              </a:rPr>
              <a:t>JETS</a:t>
            </a:r>
          </a:p>
        </p:txBody>
      </p:sp>
      <p:sp>
        <p:nvSpPr>
          <p:cNvPr id="12" name="TextBox 11">
            <a:extLst>
              <a:ext uri="{FF2B5EF4-FFF2-40B4-BE49-F238E27FC236}">
                <a16:creationId xmlns:a16="http://schemas.microsoft.com/office/drawing/2014/main" id="{779C6962-F7D7-464D-86DD-08826657D7AA}"/>
              </a:ext>
            </a:extLst>
          </p:cNvPr>
          <p:cNvSpPr txBox="1"/>
          <p:nvPr/>
        </p:nvSpPr>
        <p:spPr>
          <a:xfrm>
            <a:off x="371475" y="4929188"/>
            <a:ext cx="3386138" cy="1754326"/>
          </a:xfrm>
          <a:prstGeom prst="rect">
            <a:avLst/>
          </a:prstGeom>
          <a:noFill/>
        </p:spPr>
        <p:txBody>
          <a:bodyPr wrap="square" rtlCol="0">
            <a:spAutoFit/>
          </a:bodyPr>
          <a:lstStyle/>
          <a:p>
            <a:pPr algn="ctr"/>
            <a:r>
              <a:rPr lang="en-US" b="1" dirty="0">
                <a:solidFill>
                  <a:schemeClr val="accent1"/>
                </a:solidFill>
              </a:rPr>
              <a:t>There is a 95% chance that an initial investment of $100,000 in the portfolio over the next 10 years will end within in the range of $76,730.6 and $211,202.7</a:t>
            </a:r>
          </a:p>
        </p:txBody>
      </p:sp>
      <p:sp>
        <p:nvSpPr>
          <p:cNvPr id="13" name="TextBox 12">
            <a:extLst>
              <a:ext uri="{FF2B5EF4-FFF2-40B4-BE49-F238E27FC236}">
                <a16:creationId xmlns:a16="http://schemas.microsoft.com/office/drawing/2014/main" id="{6494480A-BB8D-6641-AD66-705CDAB8F692}"/>
              </a:ext>
            </a:extLst>
          </p:cNvPr>
          <p:cNvSpPr txBox="1"/>
          <p:nvPr/>
        </p:nvSpPr>
        <p:spPr>
          <a:xfrm>
            <a:off x="4039533" y="4929188"/>
            <a:ext cx="3386138" cy="1754326"/>
          </a:xfrm>
          <a:prstGeom prst="rect">
            <a:avLst/>
          </a:prstGeom>
          <a:noFill/>
        </p:spPr>
        <p:txBody>
          <a:bodyPr wrap="square" rtlCol="0">
            <a:spAutoFit/>
          </a:bodyPr>
          <a:lstStyle/>
          <a:p>
            <a:pPr algn="ctr"/>
            <a:r>
              <a:rPr lang="en-US" b="1" dirty="0">
                <a:solidFill>
                  <a:schemeClr val="accent3"/>
                </a:solidFill>
              </a:rPr>
              <a:t>There is a 95% chance that an initial investment of $100,000 in the portfolio over the next 10 years will end within in the range of $72,962.97 and $245,073.37</a:t>
            </a:r>
          </a:p>
        </p:txBody>
      </p:sp>
      <p:sp>
        <p:nvSpPr>
          <p:cNvPr id="14" name="TextBox 13">
            <a:extLst>
              <a:ext uri="{FF2B5EF4-FFF2-40B4-BE49-F238E27FC236}">
                <a16:creationId xmlns:a16="http://schemas.microsoft.com/office/drawing/2014/main" id="{62D0B845-AEED-F64B-9598-F2DF8E6F9406}"/>
              </a:ext>
            </a:extLst>
          </p:cNvPr>
          <p:cNvSpPr txBox="1"/>
          <p:nvPr/>
        </p:nvSpPr>
        <p:spPr>
          <a:xfrm>
            <a:off x="8237585" y="4902796"/>
            <a:ext cx="3386138" cy="1754326"/>
          </a:xfrm>
          <a:prstGeom prst="rect">
            <a:avLst/>
          </a:prstGeom>
          <a:noFill/>
        </p:spPr>
        <p:txBody>
          <a:bodyPr wrap="square" rtlCol="0">
            <a:spAutoFit/>
          </a:bodyPr>
          <a:lstStyle/>
          <a:p>
            <a:pPr algn="ctr"/>
            <a:r>
              <a:rPr lang="en-US" b="1" dirty="0">
                <a:solidFill>
                  <a:srgbClr val="00B050"/>
                </a:solidFill>
              </a:rPr>
              <a:t>There is a 95% chance that an initial investment of $100,000 in the portfolio over the next 10 years will end within in the range of $35,906.17 and $394,562.73</a:t>
            </a:r>
          </a:p>
        </p:txBody>
      </p:sp>
    </p:spTree>
    <p:extLst>
      <p:ext uri="{BB962C8B-B14F-4D97-AF65-F5344CB8AC3E}">
        <p14:creationId xmlns:p14="http://schemas.microsoft.com/office/powerpoint/2010/main" val="25226503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9" name="Group 34">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6" name="Rectangle 35">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Oval 36">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0" name="Oval 39">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43"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44"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60" name="Rectangle 45">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61" name="Group 47">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9" name="Rectangle 48">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Oval 49">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1" name="Oval 50">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2" name="Rectangle 51">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3"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54"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5"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191B3013-2D24-5446-BAA2-722F49F685C4}"/>
              </a:ext>
            </a:extLst>
          </p:cNvPr>
          <p:cNvSpPr>
            <a:spLocks noGrp="1"/>
          </p:cNvSpPr>
          <p:nvPr>
            <p:ph type="title"/>
          </p:nvPr>
        </p:nvSpPr>
        <p:spPr>
          <a:xfrm>
            <a:off x="1154955" y="973667"/>
            <a:ext cx="2942210" cy="4833745"/>
          </a:xfrm>
        </p:spPr>
        <p:txBody>
          <a:bodyPr vert="horz" lIns="91440" tIns="45720" rIns="91440" bIns="45720" rtlCol="0" anchor="ctr">
            <a:normAutofit/>
          </a:bodyPr>
          <a:lstStyle/>
          <a:p>
            <a:pPr>
              <a:lnSpc>
                <a:spcPct val="90000"/>
              </a:lnSpc>
            </a:pPr>
            <a:r>
              <a:rPr lang="en-US" sz="3300" dirty="0">
                <a:solidFill>
                  <a:srgbClr val="EBEBEB"/>
                </a:solidFill>
              </a:rPr>
              <a:t>3. Would the investor benefit more from a diversified portfolio over an industry focused portfolio?</a:t>
            </a:r>
            <a:br>
              <a:rPr lang="en-US" sz="3300" dirty="0">
                <a:solidFill>
                  <a:srgbClr val="EBEBEB"/>
                </a:solidFill>
              </a:rPr>
            </a:br>
            <a:endParaRPr lang="en-US" sz="3300" dirty="0">
              <a:solidFill>
                <a:srgbClr val="EBEBEB"/>
              </a:solidFill>
            </a:endParaRPr>
          </a:p>
        </p:txBody>
      </p:sp>
      <p:sp>
        <p:nvSpPr>
          <p:cNvPr id="57" name="Rectangle 56">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63" name="TextBox 2">
            <a:extLst>
              <a:ext uri="{FF2B5EF4-FFF2-40B4-BE49-F238E27FC236}">
                <a16:creationId xmlns:a16="http://schemas.microsoft.com/office/drawing/2014/main" id="{99C094A7-A806-4569-9567-25CD93FD3D4A}"/>
              </a:ext>
            </a:extLst>
          </p:cNvPr>
          <p:cNvGraphicFramePr/>
          <p:nvPr>
            <p:extLst>
              <p:ext uri="{D42A27DB-BD31-4B8C-83A1-F6EECF244321}">
                <p14:modId xmlns:p14="http://schemas.microsoft.com/office/powerpoint/2010/main" val="3931942225"/>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494503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7" name="Rectangle 26">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9" name="Group 28">
            <a:extLst>
              <a:ext uri="{FF2B5EF4-FFF2-40B4-BE49-F238E27FC236}">
                <a16:creationId xmlns:a16="http://schemas.microsoft.com/office/drawing/2014/main" id="{260EE1B3-DDB2-44D7-943C-63D9CEF273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 name="Rectangle 29">
              <a:extLst>
                <a:ext uri="{FF2B5EF4-FFF2-40B4-BE49-F238E27FC236}">
                  <a16:creationId xmlns:a16="http://schemas.microsoft.com/office/drawing/2014/main" id="{072909CE-AD29-4CE7-A9A7-05D21672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pic>
        <p:nvPicPr>
          <p:cNvPr id="4" name="Picture 3">
            <a:extLst>
              <a:ext uri="{FF2B5EF4-FFF2-40B4-BE49-F238E27FC236}">
                <a16:creationId xmlns:a16="http://schemas.microsoft.com/office/drawing/2014/main" id="{A666C208-E34D-4EFA-ADFF-6057EB21D8F2}"/>
              </a:ext>
            </a:extLst>
          </p:cNvPr>
          <p:cNvPicPr>
            <a:picLocks noChangeAspect="1"/>
          </p:cNvPicPr>
          <p:nvPr/>
        </p:nvPicPr>
        <p:blipFill rotWithShape="1">
          <a:blip r:embed="rId3">
            <a:duotone>
              <a:prstClr val="black"/>
              <a:schemeClr val="accent5">
                <a:tint val="45000"/>
                <a:satMod val="400000"/>
              </a:schemeClr>
            </a:duotone>
            <a:alphaModFix amt="25000"/>
          </a:blip>
          <a:srcRect l="7245" t="4086" r="1" b="22877"/>
          <a:stretch/>
        </p:blipFill>
        <p:spPr>
          <a:xfrm>
            <a:off x="474133" y="475488"/>
            <a:ext cx="11243734" cy="5909733"/>
          </a:xfrm>
          <a:prstGeom prst="rect">
            <a:avLst/>
          </a:prstGeom>
        </p:spPr>
      </p:pic>
      <p:sp>
        <p:nvSpPr>
          <p:cNvPr id="2" name="Title 1">
            <a:extLst>
              <a:ext uri="{FF2B5EF4-FFF2-40B4-BE49-F238E27FC236}">
                <a16:creationId xmlns:a16="http://schemas.microsoft.com/office/drawing/2014/main" id="{388F0080-079F-E646-A612-2530736CBE01}"/>
              </a:ext>
            </a:extLst>
          </p:cNvPr>
          <p:cNvSpPr>
            <a:spLocks noGrp="1"/>
          </p:cNvSpPr>
          <p:nvPr>
            <p:ph type="title"/>
          </p:nvPr>
        </p:nvSpPr>
        <p:spPr>
          <a:xfrm>
            <a:off x="1154954" y="2099733"/>
            <a:ext cx="8827245" cy="2677648"/>
          </a:xfrm>
        </p:spPr>
        <p:txBody>
          <a:bodyPr vert="horz" lIns="91440" tIns="45720" rIns="91440" bIns="45720" rtlCol="0" anchor="b">
            <a:normAutofit/>
          </a:bodyPr>
          <a:lstStyle/>
          <a:p>
            <a:r>
              <a:rPr lang="en-US" sz="5400"/>
              <a:t>Thank you for your time!</a:t>
            </a:r>
            <a:br>
              <a:rPr lang="en-US" sz="5400"/>
            </a:br>
            <a:br>
              <a:rPr lang="en-US" sz="5400"/>
            </a:br>
            <a:r>
              <a:rPr lang="en-US" sz="5400"/>
              <a:t>Any Questions? </a:t>
            </a:r>
            <a:r>
              <a:rPr lang="en-US" sz="5400">
                <a:sym typeface="Wingdings" pitchFamily="2" charset="2"/>
              </a:rPr>
              <a:t></a:t>
            </a:r>
            <a:endParaRPr lang="en-US" sz="5400"/>
          </a:p>
        </p:txBody>
      </p:sp>
      <p:sp>
        <p:nvSpPr>
          <p:cNvPr id="33" name="Rectangle 32">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3303153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0AE41-6D78-1948-9EFB-A4F47C9D0345}"/>
              </a:ext>
            </a:extLst>
          </p:cNvPr>
          <p:cNvSpPr>
            <a:spLocks noGrp="1"/>
          </p:cNvSpPr>
          <p:nvPr>
            <p:ph type="title"/>
          </p:nvPr>
        </p:nvSpPr>
        <p:spPr>
          <a:xfrm>
            <a:off x="1957388" y="1471613"/>
            <a:ext cx="8551441" cy="385762"/>
          </a:xfrm>
        </p:spPr>
        <p:txBody>
          <a:bodyPr/>
          <a:lstStyle/>
          <a:p>
            <a:pPr algn="ctr"/>
            <a:r>
              <a:rPr lang="en-US" dirty="0"/>
              <a:t>Analyzing how the pandemic has had an impact on the airline industry vs the overall market</a:t>
            </a:r>
            <a:br>
              <a:rPr lang="en-US" dirty="0"/>
            </a:br>
            <a:endParaRPr lang="en-US" dirty="0"/>
          </a:p>
        </p:txBody>
      </p:sp>
      <p:sp>
        <p:nvSpPr>
          <p:cNvPr id="3" name="Content Placeholder 2">
            <a:extLst>
              <a:ext uri="{FF2B5EF4-FFF2-40B4-BE49-F238E27FC236}">
                <a16:creationId xmlns:a16="http://schemas.microsoft.com/office/drawing/2014/main" id="{9094E115-0F1D-8749-9AC4-7CC78E257654}"/>
              </a:ext>
            </a:extLst>
          </p:cNvPr>
          <p:cNvSpPr>
            <a:spLocks noGrp="1"/>
          </p:cNvSpPr>
          <p:nvPr>
            <p:ph idx="1"/>
          </p:nvPr>
        </p:nvSpPr>
        <p:spPr>
          <a:xfrm>
            <a:off x="1183529" y="2889250"/>
            <a:ext cx="8825659" cy="3416300"/>
          </a:xfrm>
        </p:spPr>
        <p:txBody>
          <a:bodyPr>
            <a:normAutofit/>
          </a:bodyPr>
          <a:lstStyle/>
          <a:p>
            <a:pPr marL="0" lvl="0" indent="0">
              <a:buNone/>
            </a:pPr>
            <a:r>
              <a:rPr lang="en-US" sz="2000" dirty="0"/>
              <a:t>Covid 19 affected every aspect of our lives and the stock market is no exception. Let’s take a deep dive into the airlines industry and how it was impacted by Covid 19. </a:t>
            </a:r>
          </a:p>
          <a:p>
            <a:r>
              <a:rPr lang="en-US" sz="2000" dirty="0"/>
              <a:t>Why was the airline industry so badly affected by the pandemic? </a:t>
            </a:r>
          </a:p>
          <a:p>
            <a:pPr lvl="0"/>
            <a:r>
              <a:rPr lang="en-US" sz="2000" dirty="0"/>
              <a:t>Is the industry performance a reflection of the entire sector?</a:t>
            </a:r>
          </a:p>
          <a:p>
            <a:r>
              <a:rPr lang="en-US" sz="2000" dirty="0"/>
              <a:t>Would an investor benefit more from a diversified portfolio over an industry focused portfolio?</a:t>
            </a:r>
          </a:p>
        </p:txBody>
      </p:sp>
    </p:spTree>
    <p:extLst>
      <p:ext uri="{BB962C8B-B14F-4D97-AF65-F5344CB8AC3E}">
        <p14:creationId xmlns:p14="http://schemas.microsoft.com/office/powerpoint/2010/main" val="429301274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FA87F-F009-CC41-BA59-31DF0CE32921}"/>
              </a:ext>
            </a:extLst>
          </p:cNvPr>
          <p:cNvSpPr>
            <a:spLocks noGrp="1"/>
          </p:cNvSpPr>
          <p:nvPr>
            <p:ph type="title"/>
          </p:nvPr>
        </p:nvSpPr>
        <p:spPr/>
        <p:txBody>
          <a:bodyPr/>
          <a:lstStyle/>
          <a:p>
            <a:r>
              <a:rPr lang="en-US" dirty="0"/>
              <a:t>Breaking down the components</a:t>
            </a:r>
          </a:p>
        </p:txBody>
      </p:sp>
      <p:sp>
        <p:nvSpPr>
          <p:cNvPr id="3" name="Content Placeholder 2">
            <a:extLst>
              <a:ext uri="{FF2B5EF4-FFF2-40B4-BE49-F238E27FC236}">
                <a16:creationId xmlns:a16="http://schemas.microsoft.com/office/drawing/2014/main" id="{C62FBBB0-5CCF-1145-91B3-E1BC01D72099}"/>
              </a:ext>
            </a:extLst>
          </p:cNvPr>
          <p:cNvSpPr>
            <a:spLocks noGrp="1"/>
          </p:cNvSpPr>
          <p:nvPr>
            <p:ph idx="1"/>
          </p:nvPr>
        </p:nvSpPr>
        <p:spPr/>
        <p:txBody>
          <a:bodyPr/>
          <a:lstStyle/>
          <a:p>
            <a:pPr marL="0" indent="0">
              <a:buNone/>
            </a:pPr>
            <a:r>
              <a:rPr lang="en-US" dirty="0"/>
              <a:t>The objective of this project was to analyze the overall market and see how it performed over a 1 year pandemic period vs a specific sector’s performance vs a specific industry and whether or not it made more sense for an investor to bet on one industry or choose a diversified overall market. </a:t>
            </a:r>
          </a:p>
          <a:p>
            <a:r>
              <a:rPr lang="en-US" dirty="0"/>
              <a:t>Overall Market Analysis- SPY (most diverse)</a:t>
            </a:r>
          </a:p>
          <a:p>
            <a:r>
              <a:rPr lang="en-US" dirty="0"/>
              <a:t>Industrials Sector Analysis- XLI</a:t>
            </a:r>
          </a:p>
          <a:p>
            <a:r>
              <a:rPr lang="en-US" dirty="0"/>
              <a:t>Airlines Industry Analysis- JETS (least diverse)</a:t>
            </a:r>
          </a:p>
          <a:p>
            <a:r>
              <a:rPr lang="en-US" dirty="0"/>
              <a:t>Timeline- 3/1/20-3/1/21</a:t>
            </a:r>
          </a:p>
        </p:txBody>
      </p:sp>
    </p:spTree>
    <p:extLst>
      <p:ext uri="{BB962C8B-B14F-4D97-AF65-F5344CB8AC3E}">
        <p14:creationId xmlns:p14="http://schemas.microsoft.com/office/powerpoint/2010/main" val="196259202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14" name="Freeform: Shape 13">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6"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CCE04AB1-B3B5-A748-B616-92AF60293799}"/>
              </a:ext>
            </a:extLst>
          </p:cNvPr>
          <p:cNvSpPr>
            <a:spLocks noGrp="1"/>
          </p:cNvSpPr>
          <p:nvPr>
            <p:ph type="title"/>
          </p:nvPr>
        </p:nvSpPr>
        <p:spPr>
          <a:xfrm>
            <a:off x="714998" y="757853"/>
            <a:ext cx="5132438" cy="1470998"/>
          </a:xfrm>
        </p:spPr>
        <p:txBody>
          <a:bodyPr>
            <a:noAutofit/>
          </a:bodyPr>
          <a:lstStyle/>
          <a:p>
            <a:pPr algn="ctr">
              <a:lnSpc>
                <a:spcPct val="90000"/>
              </a:lnSpc>
            </a:pPr>
            <a:r>
              <a:rPr lang="en-US" sz="3000" dirty="0">
                <a:solidFill>
                  <a:srgbClr val="EBEBEB"/>
                </a:solidFill>
              </a:rPr>
              <a:t>1. Why was the airline industry so badly affected by the pandemic? </a:t>
            </a:r>
            <a:br>
              <a:rPr lang="en-US" sz="3000" dirty="0">
                <a:solidFill>
                  <a:srgbClr val="EBEBEB"/>
                </a:solidFill>
              </a:rPr>
            </a:br>
            <a:endParaRPr lang="en-US" sz="3000" dirty="0">
              <a:solidFill>
                <a:srgbClr val="EBEBEB"/>
              </a:solidFill>
            </a:endParaRPr>
          </a:p>
        </p:txBody>
      </p:sp>
      <p:pic>
        <p:nvPicPr>
          <p:cNvPr id="5" name="Picture 4" descr="Chart, histogram&#10;&#10;Description automatically generated">
            <a:extLst>
              <a:ext uri="{FF2B5EF4-FFF2-40B4-BE49-F238E27FC236}">
                <a16:creationId xmlns:a16="http://schemas.microsoft.com/office/drawing/2014/main" id="{D892CDD5-E1F6-154D-8E96-E6445EB2A7A7}"/>
              </a:ext>
            </a:extLst>
          </p:cNvPr>
          <p:cNvPicPr>
            <a:picLocks noChangeAspect="1"/>
          </p:cNvPicPr>
          <p:nvPr/>
        </p:nvPicPr>
        <p:blipFill>
          <a:blip r:embed="rId2"/>
          <a:stretch>
            <a:fillRect/>
          </a:stretch>
        </p:blipFill>
        <p:spPr>
          <a:xfrm>
            <a:off x="6478465" y="2046540"/>
            <a:ext cx="5555772" cy="3129959"/>
          </a:xfrm>
          <a:prstGeom prst="rect">
            <a:avLst/>
          </a:prstGeom>
        </p:spPr>
      </p:pic>
      <p:sp>
        <p:nvSpPr>
          <p:cNvPr id="18" name="Rectangle 17">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6A065B4-4E2B-4F45-B3F3-304922803FC2}"/>
              </a:ext>
            </a:extLst>
          </p:cNvPr>
          <p:cNvSpPr>
            <a:spLocks noGrp="1"/>
          </p:cNvSpPr>
          <p:nvPr>
            <p:ph idx="1"/>
          </p:nvPr>
        </p:nvSpPr>
        <p:spPr>
          <a:xfrm>
            <a:off x="631027" y="2446590"/>
            <a:ext cx="5132439" cy="3811742"/>
          </a:xfrm>
        </p:spPr>
        <p:txBody>
          <a:bodyPr anchor="ctr">
            <a:normAutofit/>
          </a:bodyPr>
          <a:lstStyle/>
          <a:p>
            <a:r>
              <a:rPr lang="en-US" dirty="0">
                <a:solidFill>
                  <a:srgbClr val="FFFFFF"/>
                </a:solidFill>
              </a:rPr>
              <a:t>Economic uncertainty</a:t>
            </a:r>
          </a:p>
          <a:p>
            <a:pPr lvl="1">
              <a:buFont typeface="Wingdings" pitchFamily="2" charset="2"/>
              <a:buChar char="v"/>
            </a:pPr>
            <a:r>
              <a:rPr lang="en-US" dirty="0">
                <a:solidFill>
                  <a:srgbClr val="FFFFFF"/>
                </a:solidFill>
              </a:rPr>
              <a:t>GDP went down by 18% </a:t>
            </a:r>
          </a:p>
          <a:p>
            <a:pPr lvl="1">
              <a:buFont typeface="Wingdings" pitchFamily="2" charset="2"/>
              <a:buChar char="v"/>
            </a:pPr>
            <a:r>
              <a:rPr lang="en-US" dirty="0">
                <a:solidFill>
                  <a:srgbClr val="FFFFFF"/>
                </a:solidFill>
              </a:rPr>
              <a:t>Unemployment rate to rose to 14.7% </a:t>
            </a:r>
          </a:p>
          <a:p>
            <a:r>
              <a:rPr lang="en-US" dirty="0">
                <a:solidFill>
                  <a:srgbClr val="FFFFFF"/>
                </a:solidFill>
              </a:rPr>
              <a:t>Fear of contagion</a:t>
            </a:r>
          </a:p>
          <a:p>
            <a:pPr lvl="1">
              <a:buFont typeface="Wingdings" pitchFamily="2" charset="2"/>
              <a:buChar char="v"/>
            </a:pPr>
            <a:r>
              <a:rPr lang="en-US" dirty="0">
                <a:solidFill>
                  <a:srgbClr val="FFFFFF"/>
                </a:solidFill>
              </a:rPr>
              <a:t>Airport screenings dropped from 2.6 million to 95,000</a:t>
            </a:r>
          </a:p>
          <a:p>
            <a:r>
              <a:rPr lang="en-US" dirty="0"/>
              <a:t>Airline operating costs</a:t>
            </a:r>
          </a:p>
          <a:p>
            <a:pPr lvl="1">
              <a:buFont typeface="Wingdings" pitchFamily="2" charset="2"/>
              <a:buChar char="v"/>
            </a:pPr>
            <a:r>
              <a:rPr lang="en-US" dirty="0"/>
              <a:t>U.S. carriers’ 2020 net losses topped $35 billion and despite efforts to cut costs, they were still higher than revenues</a:t>
            </a:r>
          </a:p>
          <a:p>
            <a:pPr lvl="1">
              <a:buFont typeface="Wingdings" pitchFamily="2" charset="2"/>
              <a:buChar char="v"/>
            </a:pPr>
            <a:endParaRPr lang="en-US" dirty="0"/>
          </a:p>
          <a:p>
            <a:pPr lvl="1">
              <a:buFont typeface="Wingdings" pitchFamily="2" charset="2"/>
              <a:buChar char="v"/>
            </a:pPr>
            <a:endParaRPr lang="en-US" dirty="0">
              <a:solidFill>
                <a:srgbClr val="FFFFFF"/>
              </a:solidFill>
            </a:endParaRPr>
          </a:p>
        </p:txBody>
      </p:sp>
    </p:spTree>
    <p:extLst>
      <p:ext uri="{BB962C8B-B14F-4D97-AF65-F5344CB8AC3E}">
        <p14:creationId xmlns:p14="http://schemas.microsoft.com/office/powerpoint/2010/main" val="2095343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26">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40" name="Freeform: Shape 28">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41"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6FCEAB44-A1E8-6247-9D48-5B65C2476F7D}"/>
              </a:ext>
            </a:extLst>
          </p:cNvPr>
          <p:cNvSpPr>
            <a:spLocks noGrp="1"/>
          </p:cNvSpPr>
          <p:nvPr>
            <p:ph type="title"/>
          </p:nvPr>
        </p:nvSpPr>
        <p:spPr>
          <a:xfrm>
            <a:off x="478119" y="819150"/>
            <a:ext cx="4150814" cy="1155700"/>
          </a:xfrm>
        </p:spPr>
        <p:txBody>
          <a:bodyPr>
            <a:noAutofit/>
          </a:bodyPr>
          <a:lstStyle/>
          <a:p>
            <a:pPr algn="ctr">
              <a:lnSpc>
                <a:spcPct val="90000"/>
              </a:lnSpc>
            </a:pPr>
            <a:r>
              <a:rPr lang="en-US" sz="2400" dirty="0">
                <a:solidFill>
                  <a:srgbClr val="EBEBEB"/>
                </a:solidFill>
              </a:rPr>
              <a:t>1. Why was the airline industry so badly affected by the pandemic?</a:t>
            </a:r>
          </a:p>
        </p:txBody>
      </p:sp>
      <p:pic>
        <p:nvPicPr>
          <p:cNvPr id="5" name="Picture 4" descr="Table&#10;&#10;Description automatically generated">
            <a:extLst>
              <a:ext uri="{FF2B5EF4-FFF2-40B4-BE49-F238E27FC236}">
                <a16:creationId xmlns:a16="http://schemas.microsoft.com/office/drawing/2014/main" id="{6A1E6D5F-4E71-2041-A204-DBF943B2E436}"/>
              </a:ext>
            </a:extLst>
          </p:cNvPr>
          <p:cNvPicPr>
            <a:picLocks noChangeAspect="1"/>
          </p:cNvPicPr>
          <p:nvPr/>
        </p:nvPicPr>
        <p:blipFill>
          <a:blip r:embed="rId2"/>
          <a:stretch>
            <a:fillRect/>
          </a:stretch>
        </p:blipFill>
        <p:spPr>
          <a:xfrm>
            <a:off x="5110637" y="1543577"/>
            <a:ext cx="6869696" cy="4087469"/>
          </a:xfrm>
          <a:prstGeom prst="rect">
            <a:avLst/>
          </a:prstGeom>
        </p:spPr>
      </p:pic>
      <p:sp>
        <p:nvSpPr>
          <p:cNvPr id="42" name="Rectangle 32">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3" name="Oval 34">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7" name="Oval 36">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B715EDB-A42E-6843-9BEC-C8A77D2233CA}"/>
              </a:ext>
            </a:extLst>
          </p:cNvPr>
          <p:cNvSpPr>
            <a:spLocks noGrp="1"/>
          </p:cNvSpPr>
          <p:nvPr>
            <p:ph idx="1"/>
          </p:nvPr>
        </p:nvSpPr>
        <p:spPr>
          <a:xfrm>
            <a:off x="605860" y="2120900"/>
            <a:ext cx="4150814" cy="3679825"/>
          </a:xfrm>
        </p:spPr>
        <p:txBody>
          <a:bodyPr>
            <a:normAutofit/>
          </a:bodyPr>
          <a:lstStyle/>
          <a:p>
            <a:pPr>
              <a:lnSpc>
                <a:spcPct val="90000"/>
              </a:lnSpc>
            </a:pPr>
            <a:r>
              <a:rPr lang="en-US" sz="2000" dirty="0">
                <a:solidFill>
                  <a:srgbClr val="FFFFFF"/>
                </a:solidFill>
              </a:rPr>
              <a:t>Travel restrictions</a:t>
            </a:r>
          </a:p>
          <a:p>
            <a:pPr lvl="1">
              <a:lnSpc>
                <a:spcPct val="90000"/>
              </a:lnSpc>
              <a:buFont typeface="Wingdings" pitchFamily="2" charset="2"/>
              <a:buChar char="v"/>
            </a:pPr>
            <a:r>
              <a:rPr lang="en-US" sz="1800" dirty="0">
                <a:solidFill>
                  <a:srgbClr val="FFFFFF"/>
                </a:solidFill>
              </a:rPr>
              <a:t>Suspended entry, quarantine requirements and/or vaccine requirements for travel</a:t>
            </a:r>
          </a:p>
          <a:p>
            <a:pPr lvl="0">
              <a:lnSpc>
                <a:spcPct val="90000"/>
              </a:lnSpc>
              <a:buClr>
                <a:srgbClr val="B31166"/>
              </a:buClr>
            </a:pPr>
            <a:r>
              <a:rPr lang="en-US" sz="2000" dirty="0">
                <a:solidFill>
                  <a:srgbClr val="FFFFFF"/>
                </a:solidFill>
              </a:rPr>
              <a:t>Investor sentiments</a:t>
            </a:r>
          </a:p>
          <a:p>
            <a:pPr lvl="1">
              <a:lnSpc>
                <a:spcPct val="90000"/>
              </a:lnSpc>
              <a:buClr>
                <a:srgbClr val="B31166"/>
              </a:buClr>
              <a:buFont typeface="Wingdings" pitchFamily="2" charset="2"/>
              <a:buChar char="v"/>
            </a:pPr>
            <a:r>
              <a:rPr lang="en-US" sz="1800" dirty="0">
                <a:solidFill>
                  <a:srgbClr val="FFFFFF"/>
                </a:solidFill>
              </a:rPr>
              <a:t>People were afraid to travel, people had no money to spend and demand for travel plummeted. This triggered a selloff of airline stocks. </a:t>
            </a:r>
          </a:p>
        </p:txBody>
      </p:sp>
      <p:sp>
        <p:nvSpPr>
          <p:cNvPr id="39"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402391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Shape 11">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4"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68661F9E-F157-AF4F-9AAB-A6D612A10D8D}"/>
              </a:ext>
            </a:extLst>
          </p:cNvPr>
          <p:cNvSpPr>
            <a:spLocks noGrp="1"/>
          </p:cNvSpPr>
          <p:nvPr>
            <p:ph type="title"/>
          </p:nvPr>
        </p:nvSpPr>
        <p:spPr>
          <a:xfrm>
            <a:off x="579091" y="824178"/>
            <a:ext cx="3943694" cy="1020232"/>
          </a:xfrm>
        </p:spPr>
        <p:txBody>
          <a:bodyPr>
            <a:noAutofit/>
          </a:bodyPr>
          <a:lstStyle/>
          <a:p>
            <a:pPr algn="ctr">
              <a:lnSpc>
                <a:spcPct val="90000"/>
              </a:lnSpc>
            </a:pPr>
            <a:r>
              <a:rPr lang="en-US" sz="2400" dirty="0">
                <a:solidFill>
                  <a:srgbClr val="EBEBEB"/>
                </a:solidFill>
              </a:rPr>
              <a:t>1. Why was the airline industry so badly affected by the pandemic?</a:t>
            </a:r>
          </a:p>
        </p:txBody>
      </p:sp>
      <p:pic>
        <p:nvPicPr>
          <p:cNvPr id="5" name="Picture 4" descr="Chart&#10;&#10;Description automatically generated">
            <a:extLst>
              <a:ext uri="{FF2B5EF4-FFF2-40B4-BE49-F238E27FC236}">
                <a16:creationId xmlns:a16="http://schemas.microsoft.com/office/drawing/2014/main" id="{B654D93F-8D57-194C-A449-F3F50F260973}"/>
              </a:ext>
            </a:extLst>
          </p:cNvPr>
          <p:cNvPicPr>
            <a:picLocks noChangeAspect="1"/>
          </p:cNvPicPr>
          <p:nvPr/>
        </p:nvPicPr>
        <p:blipFill>
          <a:blip r:embed="rId2"/>
          <a:stretch>
            <a:fillRect/>
          </a:stretch>
        </p:blipFill>
        <p:spPr>
          <a:xfrm>
            <a:off x="5194607" y="1175985"/>
            <a:ext cx="6391533" cy="4924778"/>
          </a:xfrm>
          <a:prstGeom prst="rect">
            <a:avLst/>
          </a:prstGeom>
        </p:spPr>
      </p:pic>
      <p:sp>
        <p:nvSpPr>
          <p:cNvPr id="16" name="Rectangle 15">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FBA76DF-58AC-9D4D-9A8C-0A5A575E3996}"/>
              </a:ext>
            </a:extLst>
          </p:cNvPr>
          <p:cNvSpPr>
            <a:spLocks noGrp="1"/>
          </p:cNvSpPr>
          <p:nvPr>
            <p:ph idx="1"/>
          </p:nvPr>
        </p:nvSpPr>
        <p:spPr>
          <a:xfrm>
            <a:off x="783092" y="2401755"/>
            <a:ext cx="3407908" cy="3898900"/>
          </a:xfrm>
        </p:spPr>
        <p:txBody>
          <a:bodyPr>
            <a:normAutofit/>
          </a:bodyPr>
          <a:lstStyle/>
          <a:p>
            <a:r>
              <a:rPr lang="en-US" sz="2000" dirty="0">
                <a:solidFill>
                  <a:srgbClr val="FFFFFF"/>
                </a:solidFill>
              </a:rPr>
              <a:t>US Stringency index</a:t>
            </a:r>
          </a:p>
          <a:p>
            <a:pPr lvl="1">
              <a:buFont typeface="Wingdings" pitchFamily="2" charset="2"/>
              <a:buChar char="v"/>
            </a:pPr>
            <a:r>
              <a:rPr lang="en-US" sz="1800" dirty="0">
                <a:solidFill>
                  <a:srgbClr val="FFFFFF"/>
                </a:solidFill>
              </a:rPr>
              <a:t>This is a composite measure based on nine response indicators. As the level of stringency decreased, the airline industry performed better.</a:t>
            </a:r>
          </a:p>
          <a:p>
            <a:pPr lvl="1">
              <a:buFont typeface="Wingdings" pitchFamily="2" charset="2"/>
              <a:buChar char="v"/>
            </a:pPr>
            <a:endParaRPr lang="en-US" dirty="0">
              <a:solidFill>
                <a:srgbClr val="FFFFFF"/>
              </a:solidFill>
            </a:endParaRPr>
          </a:p>
        </p:txBody>
      </p:sp>
      <p:sp>
        <p:nvSpPr>
          <p:cNvPr id="22"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3765121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A43F-D82C-8146-A960-0EF87E86DC84}"/>
              </a:ext>
            </a:extLst>
          </p:cNvPr>
          <p:cNvSpPr>
            <a:spLocks noGrp="1"/>
          </p:cNvSpPr>
          <p:nvPr>
            <p:ph type="title"/>
          </p:nvPr>
        </p:nvSpPr>
        <p:spPr>
          <a:xfrm>
            <a:off x="1187076" y="1202268"/>
            <a:ext cx="8761413" cy="706964"/>
          </a:xfrm>
        </p:spPr>
        <p:txBody>
          <a:bodyPr/>
          <a:lstStyle/>
          <a:p>
            <a:pPr algn="ctr"/>
            <a:r>
              <a:rPr lang="en-US" dirty="0"/>
              <a:t>2. Is the industry performance a reflection of the entire sector?</a:t>
            </a:r>
            <a:br>
              <a:rPr lang="en-US" dirty="0"/>
            </a:br>
            <a:endParaRPr lang="en-US" dirty="0"/>
          </a:p>
        </p:txBody>
      </p:sp>
      <p:sp>
        <p:nvSpPr>
          <p:cNvPr id="3" name="Content Placeholder 2">
            <a:extLst>
              <a:ext uri="{FF2B5EF4-FFF2-40B4-BE49-F238E27FC236}">
                <a16:creationId xmlns:a16="http://schemas.microsoft.com/office/drawing/2014/main" id="{ADE9F227-1D1E-FA4C-B7EE-C0EA944D3901}"/>
              </a:ext>
            </a:extLst>
          </p:cNvPr>
          <p:cNvSpPr>
            <a:spLocks noGrp="1"/>
          </p:cNvSpPr>
          <p:nvPr>
            <p:ph idx="1"/>
          </p:nvPr>
        </p:nvSpPr>
        <p:spPr/>
        <p:txBody>
          <a:bodyPr>
            <a:normAutofit/>
          </a:bodyPr>
          <a:lstStyle/>
          <a:p>
            <a:pPr marL="0" indent="0">
              <a:buNone/>
            </a:pPr>
            <a:r>
              <a:rPr lang="en-US" sz="2400" dirty="0"/>
              <a:t>Factors to consider:</a:t>
            </a:r>
          </a:p>
          <a:p>
            <a:r>
              <a:rPr lang="en-US" sz="2200" dirty="0"/>
              <a:t>Standard deviation</a:t>
            </a:r>
          </a:p>
          <a:p>
            <a:r>
              <a:rPr lang="en-US" sz="2200" dirty="0"/>
              <a:t>Volatility </a:t>
            </a:r>
          </a:p>
          <a:p>
            <a:r>
              <a:rPr lang="en-US" sz="2200" dirty="0"/>
              <a:t>Correlation</a:t>
            </a:r>
          </a:p>
          <a:p>
            <a:r>
              <a:rPr lang="en-US" sz="2200" dirty="0"/>
              <a:t>Beta</a:t>
            </a:r>
          </a:p>
          <a:p>
            <a:r>
              <a:rPr lang="en-US" sz="2200" dirty="0"/>
              <a:t>Sharpe Ratio</a:t>
            </a:r>
          </a:p>
          <a:p>
            <a:r>
              <a:rPr lang="en-US" sz="2200" dirty="0"/>
              <a:t>Combined Returns vs Covid Timeline </a:t>
            </a:r>
          </a:p>
          <a:p>
            <a:endParaRPr lang="en-US" sz="2200" dirty="0"/>
          </a:p>
          <a:p>
            <a:endParaRPr lang="en-US" sz="2200" dirty="0"/>
          </a:p>
        </p:txBody>
      </p:sp>
    </p:spTree>
    <p:extLst>
      <p:ext uri="{BB962C8B-B14F-4D97-AF65-F5344CB8AC3E}">
        <p14:creationId xmlns:p14="http://schemas.microsoft.com/office/powerpoint/2010/main" val="83182129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histogram&#10;&#10;Description automatically generated">
            <a:extLst>
              <a:ext uri="{FF2B5EF4-FFF2-40B4-BE49-F238E27FC236}">
                <a16:creationId xmlns:a16="http://schemas.microsoft.com/office/drawing/2014/main" id="{4CC40462-22C2-BF4B-92E1-D4FB72861BED}"/>
              </a:ext>
            </a:extLst>
          </p:cNvPr>
          <p:cNvPicPr>
            <a:picLocks noChangeAspect="1"/>
          </p:cNvPicPr>
          <p:nvPr/>
        </p:nvPicPr>
        <p:blipFill>
          <a:blip r:embed="rId2"/>
          <a:stretch>
            <a:fillRect/>
          </a:stretch>
        </p:blipFill>
        <p:spPr>
          <a:xfrm>
            <a:off x="0" y="452652"/>
            <a:ext cx="7372350" cy="3159579"/>
          </a:xfrm>
          <a:prstGeom prst="rect">
            <a:avLst/>
          </a:prstGeom>
        </p:spPr>
      </p:pic>
      <p:pic>
        <p:nvPicPr>
          <p:cNvPr id="9" name="Picture 8" descr="Chart, histogram&#10;&#10;Description automatically generated">
            <a:extLst>
              <a:ext uri="{FF2B5EF4-FFF2-40B4-BE49-F238E27FC236}">
                <a16:creationId xmlns:a16="http://schemas.microsoft.com/office/drawing/2014/main" id="{0BD29EBF-B670-BF46-B2B7-96D5BD3A0D2A}"/>
              </a:ext>
            </a:extLst>
          </p:cNvPr>
          <p:cNvPicPr>
            <a:picLocks noChangeAspect="1"/>
          </p:cNvPicPr>
          <p:nvPr/>
        </p:nvPicPr>
        <p:blipFill>
          <a:blip r:embed="rId3"/>
          <a:stretch>
            <a:fillRect/>
          </a:stretch>
        </p:blipFill>
        <p:spPr>
          <a:xfrm>
            <a:off x="5024610" y="3439508"/>
            <a:ext cx="6976890" cy="3324757"/>
          </a:xfrm>
          <a:prstGeom prst="rect">
            <a:avLst/>
          </a:prstGeom>
        </p:spPr>
      </p:pic>
      <p:sp>
        <p:nvSpPr>
          <p:cNvPr id="7" name="TextBox 6">
            <a:extLst>
              <a:ext uri="{FF2B5EF4-FFF2-40B4-BE49-F238E27FC236}">
                <a16:creationId xmlns:a16="http://schemas.microsoft.com/office/drawing/2014/main" id="{FA812853-F2B1-284E-AE4D-296AF2DD3F80}"/>
              </a:ext>
            </a:extLst>
          </p:cNvPr>
          <p:cNvSpPr txBox="1"/>
          <p:nvPr/>
        </p:nvSpPr>
        <p:spPr>
          <a:xfrm>
            <a:off x="5678415" y="3156774"/>
            <a:ext cx="5669280" cy="523220"/>
          </a:xfrm>
          <a:prstGeom prst="rect">
            <a:avLst/>
          </a:prstGeom>
          <a:noFill/>
        </p:spPr>
        <p:txBody>
          <a:bodyPr wrap="square" rtlCol="0">
            <a:spAutoFit/>
          </a:bodyPr>
          <a:lstStyle/>
          <a:p>
            <a:r>
              <a:rPr lang="en-US" sz="2800" b="1" dirty="0"/>
              <a:t>Density Plot to show Volatility</a:t>
            </a:r>
          </a:p>
        </p:txBody>
      </p:sp>
      <p:sp>
        <p:nvSpPr>
          <p:cNvPr id="4" name="TextBox 3">
            <a:extLst>
              <a:ext uri="{FF2B5EF4-FFF2-40B4-BE49-F238E27FC236}">
                <a16:creationId xmlns:a16="http://schemas.microsoft.com/office/drawing/2014/main" id="{D0D5EA09-09CC-C04C-8CF1-D2714EAF7133}"/>
              </a:ext>
            </a:extLst>
          </p:cNvPr>
          <p:cNvSpPr txBox="1"/>
          <p:nvPr/>
        </p:nvSpPr>
        <p:spPr>
          <a:xfrm>
            <a:off x="191842" y="47952"/>
            <a:ext cx="3857625" cy="1384995"/>
          </a:xfrm>
          <a:prstGeom prst="rect">
            <a:avLst/>
          </a:prstGeom>
          <a:noFill/>
        </p:spPr>
        <p:txBody>
          <a:bodyPr wrap="square" rtlCol="0">
            <a:spAutoFit/>
          </a:bodyPr>
          <a:lstStyle/>
          <a:p>
            <a:r>
              <a:rPr lang="en-US" sz="2800" b="1" dirty="0"/>
              <a:t>Standard Deviation</a:t>
            </a:r>
          </a:p>
          <a:p>
            <a:endParaRPr lang="en-US" sz="2800" b="1" dirty="0"/>
          </a:p>
          <a:p>
            <a:endParaRPr lang="en-US" sz="2800" b="1" dirty="0"/>
          </a:p>
        </p:txBody>
      </p:sp>
      <p:sp>
        <p:nvSpPr>
          <p:cNvPr id="11" name="TextBox 10">
            <a:extLst>
              <a:ext uri="{FF2B5EF4-FFF2-40B4-BE49-F238E27FC236}">
                <a16:creationId xmlns:a16="http://schemas.microsoft.com/office/drawing/2014/main" id="{EE78E579-6F31-2745-BDE6-458192960A36}"/>
              </a:ext>
            </a:extLst>
          </p:cNvPr>
          <p:cNvSpPr txBox="1"/>
          <p:nvPr/>
        </p:nvSpPr>
        <p:spPr>
          <a:xfrm>
            <a:off x="7138034" y="964879"/>
            <a:ext cx="3103245" cy="1815882"/>
          </a:xfrm>
          <a:prstGeom prst="rect">
            <a:avLst/>
          </a:prstGeom>
          <a:noFill/>
        </p:spPr>
        <p:txBody>
          <a:bodyPr wrap="square" rtlCol="0">
            <a:spAutoFit/>
          </a:bodyPr>
          <a:lstStyle/>
          <a:p>
            <a:endParaRPr lang="en-US" sz="1400" b="1" dirty="0"/>
          </a:p>
          <a:p>
            <a:pPr lvl="1"/>
            <a:r>
              <a:rPr lang="en-US" sz="1400" b="1" dirty="0"/>
              <a:t>Looking at the standard deviation calculation plot, JETS has a higher standard deviation than SPY and XLI which results in it being more volatile.</a:t>
            </a:r>
          </a:p>
          <a:p>
            <a:endParaRPr lang="en-US" sz="1400" b="1" dirty="0"/>
          </a:p>
        </p:txBody>
      </p:sp>
      <p:pic>
        <p:nvPicPr>
          <p:cNvPr id="13" name="Graphic 12" descr="Arrow Right with solid fill">
            <a:extLst>
              <a:ext uri="{FF2B5EF4-FFF2-40B4-BE49-F238E27FC236}">
                <a16:creationId xmlns:a16="http://schemas.microsoft.com/office/drawing/2014/main" id="{B33EFFC1-7E7D-AF43-93AD-60723A8204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964879"/>
            <a:ext cx="1404938" cy="1571625"/>
          </a:xfrm>
          <a:prstGeom prst="rect">
            <a:avLst/>
          </a:prstGeom>
        </p:spPr>
      </p:pic>
      <p:sp>
        <p:nvSpPr>
          <p:cNvPr id="14" name="TextBox 13">
            <a:extLst>
              <a:ext uri="{FF2B5EF4-FFF2-40B4-BE49-F238E27FC236}">
                <a16:creationId xmlns:a16="http://schemas.microsoft.com/office/drawing/2014/main" id="{956F1EE3-7E44-3149-AD7A-011952628832}"/>
              </a:ext>
            </a:extLst>
          </p:cNvPr>
          <p:cNvSpPr txBox="1"/>
          <p:nvPr/>
        </p:nvSpPr>
        <p:spPr>
          <a:xfrm>
            <a:off x="257174" y="4086225"/>
            <a:ext cx="3028951" cy="2308324"/>
          </a:xfrm>
          <a:prstGeom prst="rect">
            <a:avLst/>
          </a:prstGeom>
          <a:noFill/>
        </p:spPr>
        <p:txBody>
          <a:bodyPr wrap="square" rtlCol="0">
            <a:spAutoFit/>
          </a:bodyPr>
          <a:lstStyle/>
          <a:p>
            <a:r>
              <a:rPr lang="en-US" sz="1600" b="1" dirty="0"/>
              <a:t>Using the density plot, we can measure the volatility of the stock. The less volatile the stock, the smaller the standard deviation value. A smaller standard deviation means that the stock is less likely to have large changes in value.</a:t>
            </a:r>
          </a:p>
        </p:txBody>
      </p:sp>
      <p:pic>
        <p:nvPicPr>
          <p:cNvPr id="16" name="Graphic 15" descr="Arrow Right with solid fill">
            <a:extLst>
              <a:ext uri="{FF2B5EF4-FFF2-40B4-BE49-F238E27FC236}">
                <a16:creationId xmlns:a16="http://schemas.microsoft.com/office/drawing/2014/main" id="{2D408C2A-FD8D-6444-8974-F0A482D47C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3286124" y="3929059"/>
            <a:ext cx="1400175" cy="1871663"/>
          </a:xfrm>
          <a:prstGeom prst="rect">
            <a:avLst/>
          </a:prstGeom>
        </p:spPr>
      </p:pic>
    </p:spTree>
    <p:extLst>
      <p:ext uri="{BB962C8B-B14F-4D97-AF65-F5344CB8AC3E}">
        <p14:creationId xmlns:p14="http://schemas.microsoft.com/office/powerpoint/2010/main" val="277817164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6D75838-7FA2-4AAF-9C77-E34C3B4AD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en-US" dirty="0"/>
          </a:p>
        </p:txBody>
      </p:sp>
      <p:sp useBgFill="1">
        <p:nvSpPr>
          <p:cNvPr id="25" name="Rectangle 24">
            <a:extLst>
              <a:ext uri="{FF2B5EF4-FFF2-40B4-BE49-F238E27FC236}">
                <a16:creationId xmlns:a16="http://schemas.microsoft.com/office/drawing/2014/main" id="{206B0C47-1CFB-42F6-B66C-063C5B601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F85B938-6BC7-4B98-9953-B70B36465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descr="Table&#10;&#10;Description automatically generated">
            <a:extLst>
              <a:ext uri="{FF2B5EF4-FFF2-40B4-BE49-F238E27FC236}">
                <a16:creationId xmlns:a16="http://schemas.microsoft.com/office/drawing/2014/main" id="{5062F1D6-4773-AF4D-9116-1C1588E95701}"/>
              </a:ext>
            </a:extLst>
          </p:cNvPr>
          <p:cNvPicPr>
            <a:picLocks noChangeAspect="1"/>
          </p:cNvPicPr>
          <p:nvPr/>
        </p:nvPicPr>
        <p:blipFill>
          <a:blip r:embed="rId2"/>
          <a:stretch>
            <a:fillRect/>
          </a:stretch>
        </p:blipFill>
        <p:spPr>
          <a:xfrm>
            <a:off x="826030" y="801794"/>
            <a:ext cx="3688821" cy="2077408"/>
          </a:xfrm>
          <a:prstGeom prst="rect">
            <a:avLst/>
          </a:prstGeom>
        </p:spPr>
      </p:pic>
      <p:pic>
        <p:nvPicPr>
          <p:cNvPr id="5" name="Picture 4" descr="Chart, scatter chart&#10;&#10;Description automatically generated">
            <a:extLst>
              <a:ext uri="{FF2B5EF4-FFF2-40B4-BE49-F238E27FC236}">
                <a16:creationId xmlns:a16="http://schemas.microsoft.com/office/drawing/2014/main" id="{CED50004-7780-4940-8D71-7EA1124AA831}"/>
              </a:ext>
            </a:extLst>
          </p:cNvPr>
          <p:cNvPicPr>
            <a:picLocks noChangeAspect="1"/>
          </p:cNvPicPr>
          <p:nvPr/>
        </p:nvPicPr>
        <p:blipFill>
          <a:blip r:embed="rId3"/>
          <a:stretch>
            <a:fillRect/>
          </a:stretch>
        </p:blipFill>
        <p:spPr>
          <a:xfrm>
            <a:off x="4357688" y="1814513"/>
            <a:ext cx="7008282" cy="3468444"/>
          </a:xfrm>
          <a:prstGeom prst="rect">
            <a:avLst/>
          </a:prstGeom>
        </p:spPr>
      </p:pic>
      <p:sp>
        <p:nvSpPr>
          <p:cNvPr id="6" name="TextBox 5">
            <a:extLst>
              <a:ext uri="{FF2B5EF4-FFF2-40B4-BE49-F238E27FC236}">
                <a16:creationId xmlns:a16="http://schemas.microsoft.com/office/drawing/2014/main" id="{BEF9C6FE-5B2D-6D4D-9FD8-1BAE80376F94}"/>
              </a:ext>
            </a:extLst>
          </p:cNvPr>
          <p:cNvSpPr txBox="1"/>
          <p:nvPr/>
        </p:nvSpPr>
        <p:spPr>
          <a:xfrm>
            <a:off x="1192743" y="3425927"/>
            <a:ext cx="2843212" cy="553998"/>
          </a:xfrm>
          <a:prstGeom prst="rect">
            <a:avLst/>
          </a:prstGeom>
          <a:noFill/>
        </p:spPr>
        <p:txBody>
          <a:bodyPr wrap="square" rtlCol="0">
            <a:spAutoFit/>
          </a:bodyPr>
          <a:lstStyle/>
          <a:p>
            <a:pPr algn="ctr"/>
            <a:r>
              <a:rPr lang="en-US" sz="3000" b="1" dirty="0"/>
              <a:t>Correlation</a:t>
            </a:r>
          </a:p>
        </p:txBody>
      </p:sp>
    </p:spTree>
    <p:extLst>
      <p:ext uri="{BB962C8B-B14F-4D97-AF65-F5344CB8AC3E}">
        <p14:creationId xmlns:p14="http://schemas.microsoft.com/office/powerpoint/2010/main" val="325912237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402</TotalTime>
  <Words>829</Words>
  <Application>Microsoft Macintosh PowerPoint</Application>
  <PresentationFormat>Widescreen</PresentationFormat>
  <Paragraphs>72</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Century Gothic</vt:lpstr>
      <vt:lpstr>Wingdings</vt:lpstr>
      <vt:lpstr>Wingdings 3</vt:lpstr>
      <vt:lpstr>Ion Boardroom</vt:lpstr>
      <vt:lpstr>Project 1: Performance Analysis &amp; Recommendation</vt:lpstr>
      <vt:lpstr>Analyzing how the pandemic has had an impact on the airline industry vs the overall market </vt:lpstr>
      <vt:lpstr>Breaking down the components</vt:lpstr>
      <vt:lpstr>1. Why was the airline industry so badly affected by the pandemic?  </vt:lpstr>
      <vt:lpstr>1. Why was the airline industry so badly affected by the pandemic?</vt:lpstr>
      <vt:lpstr>1. Why was the airline industry so badly affected by the pandemic?</vt:lpstr>
      <vt:lpstr>2. Is the industry performance a reflection of the entire sector? </vt:lpstr>
      <vt:lpstr>PowerPoint Presentation</vt:lpstr>
      <vt:lpstr>PowerPoint Presentation</vt:lpstr>
      <vt:lpstr>PowerPoint Presentation</vt:lpstr>
      <vt:lpstr>PowerPoint Presentation</vt:lpstr>
      <vt:lpstr>PowerPoint Presentation</vt:lpstr>
      <vt:lpstr>2. Is the industry performance a reflection of the entire sector? </vt:lpstr>
      <vt:lpstr>3. Would an investor benefit more from a diversified portfolio over an industry focused portfolio? </vt:lpstr>
      <vt:lpstr>Monte Carlo Simulations for three portfolios </vt:lpstr>
      <vt:lpstr>3. Would the investor benefit more from a diversified portfolio over an industry focused portfolio? </vt:lpstr>
      <vt:lpstr>Thank you for your time!  Any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ladytee.mushava@gmail.com</dc:creator>
  <cp:lastModifiedBy>ladytee.mushava@gmail.com</cp:lastModifiedBy>
  <cp:revision>11</cp:revision>
  <dcterms:created xsi:type="dcterms:W3CDTF">2021-10-20T18:32:44Z</dcterms:created>
  <dcterms:modified xsi:type="dcterms:W3CDTF">2021-10-21T01:15:17Z</dcterms:modified>
</cp:coreProperties>
</file>